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5"/>
  </p:notesMasterIdLst>
  <p:sldIdLst>
    <p:sldId id="273" r:id="rId2"/>
    <p:sldId id="268" r:id="rId3"/>
    <p:sldId id="262" r:id="rId4"/>
    <p:sldId id="267" r:id="rId5"/>
    <p:sldId id="272" r:id="rId6"/>
    <p:sldId id="261" r:id="rId7"/>
    <p:sldId id="274" r:id="rId8"/>
    <p:sldId id="257" r:id="rId9"/>
    <p:sldId id="259" r:id="rId10"/>
    <p:sldId id="269" r:id="rId11"/>
    <p:sldId id="263" r:id="rId12"/>
    <p:sldId id="275" r:id="rId13"/>
    <p:sldId id="264" r:id="rId14"/>
  </p:sldIdLst>
  <p:sldSz cx="12192000" cy="6858000"/>
  <p:notesSz cx="6858000" cy="9144000"/>
  <p:defaultTextStyle>
    <a:defPPr>
      <a:defRPr lang="el-G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CC"/>
    <a:srgbClr val="CCECFF"/>
    <a:srgbClr val="0066FF"/>
    <a:srgbClr val="CCFFFF"/>
    <a:srgbClr val="CCFFCC"/>
    <a:srgbClr val="FFCC99"/>
    <a:srgbClr val="FFCCCC"/>
    <a:srgbClr val="FF99CC"/>
    <a:srgbClr val="990101"/>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044" autoAdjust="0"/>
    <p:restoredTop sz="94660"/>
  </p:normalViewPr>
  <p:slideViewPr>
    <p:cSldViewPr snapToGrid="0">
      <p:cViewPr varScale="1">
        <p:scale>
          <a:sx n="47" d="100"/>
          <a:sy n="47" d="100"/>
        </p:scale>
        <p:origin x="29" y="706"/>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l-G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0B2AAD3-B2BE-4A57-8BE4-C11123185777}" type="datetimeFigureOut">
              <a:rPr lang="el-GR" smtClean="0"/>
              <a:t>3/6/2020</a:t>
            </a:fld>
            <a:endParaRPr lang="el-GR"/>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l-G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l-G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l-G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76BCFAC-65D8-47A4-ADA9-0F91E176DA58}" type="slidenum">
              <a:rPr lang="el-GR" smtClean="0"/>
              <a:t>‹#›</a:t>
            </a:fld>
            <a:endParaRPr lang="el-GR"/>
          </a:p>
        </p:txBody>
      </p:sp>
    </p:spTree>
    <p:extLst>
      <p:ext uri="{BB962C8B-B14F-4D97-AF65-F5344CB8AC3E}">
        <p14:creationId xmlns:p14="http://schemas.microsoft.com/office/powerpoint/2010/main" val="9839248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Διαφάνεια τίτλου">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09B1B1AB-78C4-40AA-9A83-687C9F8E0B5B}"/>
              </a:ext>
            </a:extLst>
          </p:cNvPr>
          <p:cNvSpPr>
            <a:spLocks noGrp="1"/>
          </p:cNvSpPr>
          <p:nvPr>
            <p:ph type="ctrTitle"/>
          </p:nvPr>
        </p:nvSpPr>
        <p:spPr>
          <a:xfrm>
            <a:off x="1524000" y="1122363"/>
            <a:ext cx="9144000" cy="2387600"/>
          </a:xfrm>
        </p:spPr>
        <p:txBody>
          <a:bodyPr anchor="b"/>
          <a:lstStyle>
            <a:lvl1pPr algn="ctr">
              <a:defRPr sz="6000"/>
            </a:lvl1pPr>
          </a:lstStyle>
          <a:p>
            <a:r>
              <a:rPr lang="el-GR"/>
              <a:t>Κάντε κλικ για να επεξεργαστείτε τον τίτλο υποδείγματος</a:t>
            </a:r>
          </a:p>
        </p:txBody>
      </p:sp>
      <p:sp>
        <p:nvSpPr>
          <p:cNvPr id="3" name="Υπότιτλος 2">
            <a:extLst>
              <a:ext uri="{FF2B5EF4-FFF2-40B4-BE49-F238E27FC236}">
                <a16:creationId xmlns:a16="http://schemas.microsoft.com/office/drawing/2014/main" id="{61279FEF-300A-4FE1-BED1-B989E5A4FD5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l-GR"/>
              <a:t>Κάντε κλικ για να επεξεργαστείτε τον υπότιτλο του υποδείγματος</a:t>
            </a:r>
          </a:p>
        </p:txBody>
      </p:sp>
      <p:sp>
        <p:nvSpPr>
          <p:cNvPr id="4" name="Θέση ημερομηνίας 3">
            <a:extLst>
              <a:ext uri="{FF2B5EF4-FFF2-40B4-BE49-F238E27FC236}">
                <a16:creationId xmlns:a16="http://schemas.microsoft.com/office/drawing/2014/main" id="{C036C92E-78BC-430B-826A-2999B5F97B2D}"/>
              </a:ext>
            </a:extLst>
          </p:cNvPr>
          <p:cNvSpPr>
            <a:spLocks noGrp="1"/>
          </p:cNvSpPr>
          <p:nvPr>
            <p:ph type="dt" sz="half" idx="10"/>
          </p:nvPr>
        </p:nvSpPr>
        <p:spPr/>
        <p:txBody>
          <a:bodyPr/>
          <a:lstStyle/>
          <a:p>
            <a:fld id="{814E7723-05B4-4F8D-966F-8C3A7F2CC16B}" type="datetimeFigureOut">
              <a:rPr lang="el-GR" smtClean="0"/>
              <a:t>3/6/2020</a:t>
            </a:fld>
            <a:endParaRPr lang="el-GR"/>
          </a:p>
        </p:txBody>
      </p:sp>
      <p:sp>
        <p:nvSpPr>
          <p:cNvPr id="5" name="Θέση υποσέλιδου 4">
            <a:extLst>
              <a:ext uri="{FF2B5EF4-FFF2-40B4-BE49-F238E27FC236}">
                <a16:creationId xmlns:a16="http://schemas.microsoft.com/office/drawing/2014/main" id="{B1F4C2A6-CA3A-40F1-B047-A4D976BA5B7F}"/>
              </a:ext>
            </a:extLst>
          </p:cNvPr>
          <p:cNvSpPr>
            <a:spLocks noGrp="1"/>
          </p:cNvSpPr>
          <p:nvPr>
            <p:ph type="ftr" sz="quarter" idx="11"/>
          </p:nvPr>
        </p:nvSpPr>
        <p:spPr/>
        <p:txBody>
          <a:bodyPr/>
          <a:lstStyle/>
          <a:p>
            <a:endParaRPr lang="el-GR"/>
          </a:p>
        </p:txBody>
      </p:sp>
      <p:sp>
        <p:nvSpPr>
          <p:cNvPr id="6" name="Θέση αριθμού διαφάνειας 5">
            <a:extLst>
              <a:ext uri="{FF2B5EF4-FFF2-40B4-BE49-F238E27FC236}">
                <a16:creationId xmlns:a16="http://schemas.microsoft.com/office/drawing/2014/main" id="{A7FB4A70-5631-4706-8ED4-1E6332E5CECA}"/>
              </a:ext>
            </a:extLst>
          </p:cNvPr>
          <p:cNvSpPr>
            <a:spLocks noGrp="1"/>
          </p:cNvSpPr>
          <p:nvPr>
            <p:ph type="sldNum" sz="quarter" idx="12"/>
          </p:nvPr>
        </p:nvSpPr>
        <p:spPr/>
        <p:txBody>
          <a:bodyPr/>
          <a:lstStyle/>
          <a:p>
            <a:fld id="{EA24B074-4D35-4B22-9942-B4529C6941C8}" type="slidenum">
              <a:rPr lang="el-GR" smtClean="0"/>
              <a:t>‹#›</a:t>
            </a:fld>
            <a:endParaRPr lang="el-GR"/>
          </a:p>
        </p:txBody>
      </p:sp>
    </p:spTree>
    <p:extLst>
      <p:ext uri="{BB962C8B-B14F-4D97-AF65-F5344CB8AC3E}">
        <p14:creationId xmlns:p14="http://schemas.microsoft.com/office/powerpoint/2010/main" val="15365796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Τίτλος και Κατακόρυφο κείμενο">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80FD7FA4-7C25-4970-B3D9-5A09E88C2E03}"/>
              </a:ext>
            </a:extLst>
          </p:cNvPr>
          <p:cNvSpPr>
            <a:spLocks noGrp="1"/>
          </p:cNvSpPr>
          <p:nvPr>
            <p:ph type="title"/>
          </p:nvPr>
        </p:nvSpPr>
        <p:spPr/>
        <p:txBody>
          <a:bodyPr/>
          <a:lstStyle/>
          <a:p>
            <a:r>
              <a:rPr lang="el-GR"/>
              <a:t>Κάντε κλικ για να επεξεργαστείτε τον τίτλο υποδείγματος</a:t>
            </a:r>
          </a:p>
        </p:txBody>
      </p:sp>
      <p:sp>
        <p:nvSpPr>
          <p:cNvPr id="3" name="Θέση κατακόρυφου κειμένου 2">
            <a:extLst>
              <a:ext uri="{FF2B5EF4-FFF2-40B4-BE49-F238E27FC236}">
                <a16:creationId xmlns:a16="http://schemas.microsoft.com/office/drawing/2014/main" id="{25BBADF7-87C3-4569-8125-FF9D1540B40F}"/>
              </a:ext>
            </a:extLst>
          </p:cNvPr>
          <p:cNvSpPr>
            <a:spLocks noGrp="1"/>
          </p:cNvSpPr>
          <p:nvPr>
            <p:ph type="body" orient="vert" idx="1"/>
          </p:nvPr>
        </p:nvSpPr>
        <p:spPr/>
        <p:txBody>
          <a:bodyPr vert="eaVert"/>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p>
        </p:txBody>
      </p:sp>
      <p:sp>
        <p:nvSpPr>
          <p:cNvPr id="4" name="Θέση ημερομηνίας 3">
            <a:extLst>
              <a:ext uri="{FF2B5EF4-FFF2-40B4-BE49-F238E27FC236}">
                <a16:creationId xmlns:a16="http://schemas.microsoft.com/office/drawing/2014/main" id="{A7557040-60BB-462D-83C0-7EA5B979CAAF}"/>
              </a:ext>
            </a:extLst>
          </p:cNvPr>
          <p:cNvSpPr>
            <a:spLocks noGrp="1"/>
          </p:cNvSpPr>
          <p:nvPr>
            <p:ph type="dt" sz="half" idx="10"/>
          </p:nvPr>
        </p:nvSpPr>
        <p:spPr/>
        <p:txBody>
          <a:bodyPr/>
          <a:lstStyle/>
          <a:p>
            <a:fld id="{814E7723-05B4-4F8D-966F-8C3A7F2CC16B}" type="datetimeFigureOut">
              <a:rPr lang="el-GR" smtClean="0"/>
              <a:t>3/6/2020</a:t>
            </a:fld>
            <a:endParaRPr lang="el-GR"/>
          </a:p>
        </p:txBody>
      </p:sp>
      <p:sp>
        <p:nvSpPr>
          <p:cNvPr id="5" name="Θέση υποσέλιδου 4">
            <a:extLst>
              <a:ext uri="{FF2B5EF4-FFF2-40B4-BE49-F238E27FC236}">
                <a16:creationId xmlns:a16="http://schemas.microsoft.com/office/drawing/2014/main" id="{D0D50D8C-FC2D-4F22-9AEF-4A18FBC25BB1}"/>
              </a:ext>
            </a:extLst>
          </p:cNvPr>
          <p:cNvSpPr>
            <a:spLocks noGrp="1"/>
          </p:cNvSpPr>
          <p:nvPr>
            <p:ph type="ftr" sz="quarter" idx="11"/>
          </p:nvPr>
        </p:nvSpPr>
        <p:spPr/>
        <p:txBody>
          <a:bodyPr/>
          <a:lstStyle/>
          <a:p>
            <a:endParaRPr lang="el-GR"/>
          </a:p>
        </p:txBody>
      </p:sp>
      <p:sp>
        <p:nvSpPr>
          <p:cNvPr id="6" name="Θέση αριθμού διαφάνειας 5">
            <a:extLst>
              <a:ext uri="{FF2B5EF4-FFF2-40B4-BE49-F238E27FC236}">
                <a16:creationId xmlns:a16="http://schemas.microsoft.com/office/drawing/2014/main" id="{0B557B81-EA46-465E-9253-317C8D87AC84}"/>
              </a:ext>
            </a:extLst>
          </p:cNvPr>
          <p:cNvSpPr>
            <a:spLocks noGrp="1"/>
          </p:cNvSpPr>
          <p:nvPr>
            <p:ph type="sldNum" sz="quarter" idx="12"/>
          </p:nvPr>
        </p:nvSpPr>
        <p:spPr/>
        <p:txBody>
          <a:bodyPr/>
          <a:lstStyle/>
          <a:p>
            <a:fld id="{EA24B074-4D35-4B22-9942-B4529C6941C8}" type="slidenum">
              <a:rPr lang="el-GR" smtClean="0"/>
              <a:t>‹#›</a:t>
            </a:fld>
            <a:endParaRPr lang="el-GR"/>
          </a:p>
        </p:txBody>
      </p:sp>
    </p:spTree>
    <p:extLst>
      <p:ext uri="{BB962C8B-B14F-4D97-AF65-F5344CB8AC3E}">
        <p14:creationId xmlns:p14="http://schemas.microsoft.com/office/powerpoint/2010/main" val="37766146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Κατακόρυφος τίτλος και Κείμενο">
    <p:spTree>
      <p:nvGrpSpPr>
        <p:cNvPr id="1" name=""/>
        <p:cNvGrpSpPr/>
        <p:nvPr/>
      </p:nvGrpSpPr>
      <p:grpSpPr>
        <a:xfrm>
          <a:off x="0" y="0"/>
          <a:ext cx="0" cy="0"/>
          <a:chOff x="0" y="0"/>
          <a:chExt cx="0" cy="0"/>
        </a:xfrm>
      </p:grpSpPr>
      <p:sp>
        <p:nvSpPr>
          <p:cNvPr id="2" name="Κατακόρυφος τίτλος 1">
            <a:extLst>
              <a:ext uri="{FF2B5EF4-FFF2-40B4-BE49-F238E27FC236}">
                <a16:creationId xmlns:a16="http://schemas.microsoft.com/office/drawing/2014/main" id="{C27E83DE-F671-4B4C-88EF-92EB3B0BB529}"/>
              </a:ext>
            </a:extLst>
          </p:cNvPr>
          <p:cNvSpPr>
            <a:spLocks noGrp="1"/>
          </p:cNvSpPr>
          <p:nvPr>
            <p:ph type="title" orient="vert"/>
          </p:nvPr>
        </p:nvSpPr>
        <p:spPr>
          <a:xfrm>
            <a:off x="8724900" y="365125"/>
            <a:ext cx="2628900" cy="5811838"/>
          </a:xfrm>
        </p:spPr>
        <p:txBody>
          <a:bodyPr vert="eaVert"/>
          <a:lstStyle/>
          <a:p>
            <a:r>
              <a:rPr lang="el-GR"/>
              <a:t>Κάντε κλικ για να επεξεργαστείτε τον τίτλο υποδείγματος</a:t>
            </a:r>
          </a:p>
        </p:txBody>
      </p:sp>
      <p:sp>
        <p:nvSpPr>
          <p:cNvPr id="3" name="Θέση κατακόρυφου κειμένου 2">
            <a:extLst>
              <a:ext uri="{FF2B5EF4-FFF2-40B4-BE49-F238E27FC236}">
                <a16:creationId xmlns:a16="http://schemas.microsoft.com/office/drawing/2014/main" id="{D1C3DB47-2D4E-452B-A5C3-FB0D02269BA9}"/>
              </a:ext>
            </a:extLst>
          </p:cNvPr>
          <p:cNvSpPr>
            <a:spLocks noGrp="1"/>
          </p:cNvSpPr>
          <p:nvPr>
            <p:ph type="body" orient="vert" idx="1"/>
          </p:nvPr>
        </p:nvSpPr>
        <p:spPr>
          <a:xfrm>
            <a:off x="838200" y="365125"/>
            <a:ext cx="7734300" cy="5811838"/>
          </a:xfrm>
        </p:spPr>
        <p:txBody>
          <a:bodyPr vert="eaVert"/>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p>
        </p:txBody>
      </p:sp>
      <p:sp>
        <p:nvSpPr>
          <p:cNvPr id="4" name="Θέση ημερομηνίας 3">
            <a:extLst>
              <a:ext uri="{FF2B5EF4-FFF2-40B4-BE49-F238E27FC236}">
                <a16:creationId xmlns:a16="http://schemas.microsoft.com/office/drawing/2014/main" id="{0D7138A4-7625-441E-BD01-00CF77DCF02F}"/>
              </a:ext>
            </a:extLst>
          </p:cNvPr>
          <p:cNvSpPr>
            <a:spLocks noGrp="1"/>
          </p:cNvSpPr>
          <p:nvPr>
            <p:ph type="dt" sz="half" idx="10"/>
          </p:nvPr>
        </p:nvSpPr>
        <p:spPr/>
        <p:txBody>
          <a:bodyPr/>
          <a:lstStyle/>
          <a:p>
            <a:fld id="{814E7723-05B4-4F8D-966F-8C3A7F2CC16B}" type="datetimeFigureOut">
              <a:rPr lang="el-GR" smtClean="0"/>
              <a:t>3/6/2020</a:t>
            </a:fld>
            <a:endParaRPr lang="el-GR"/>
          </a:p>
        </p:txBody>
      </p:sp>
      <p:sp>
        <p:nvSpPr>
          <p:cNvPr id="5" name="Θέση υποσέλιδου 4">
            <a:extLst>
              <a:ext uri="{FF2B5EF4-FFF2-40B4-BE49-F238E27FC236}">
                <a16:creationId xmlns:a16="http://schemas.microsoft.com/office/drawing/2014/main" id="{EBFD39E3-281F-4376-A0EE-F859B16E2315}"/>
              </a:ext>
            </a:extLst>
          </p:cNvPr>
          <p:cNvSpPr>
            <a:spLocks noGrp="1"/>
          </p:cNvSpPr>
          <p:nvPr>
            <p:ph type="ftr" sz="quarter" idx="11"/>
          </p:nvPr>
        </p:nvSpPr>
        <p:spPr/>
        <p:txBody>
          <a:bodyPr/>
          <a:lstStyle/>
          <a:p>
            <a:endParaRPr lang="el-GR"/>
          </a:p>
        </p:txBody>
      </p:sp>
      <p:sp>
        <p:nvSpPr>
          <p:cNvPr id="6" name="Θέση αριθμού διαφάνειας 5">
            <a:extLst>
              <a:ext uri="{FF2B5EF4-FFF2-40B4-BE49-F238E27FC236}">
                <a16:creationId xmlns:a16="http://schemas.microsoft.com/office/drawing/2014/main" id="{4B34DAC9-4494-4285-8392-109F66C2D67F}"/>
              </a:ext>
            </a:extLst>
          </p:cNvPr>
          <p:cNvSpPr>
            <a:spLocks noGrp="1"/>
          </p:cNvSpPr>
          <p:nvPr>
            <p:ph type="sldNum" sz="quarter" idx="12"/>
          </p:nvPr>
        </p:nvSpPr>
        <p:spPr/>
        <p:txBody>
          <a:bodyPr/>
          <a:lstStyle/>
          <a:p>
            <a:fld id="{EA24B074-4D35-4B22-9942-B4529C6941C8}" type="slidenum">
              <a:rPr lang="el-GR" smtClean="0"/>
              <a:t>‹#›</a:t>
            </a:fld>
            <a:endParaRPr lang="el-GR"/>
          </a:p>
        </p:txBody>
      </p:sp>
    </p:spTree>
    <p:extLst>
      <p:ext uri="{BB962C8B-B14F-4D97-AF65-F5344CB8AC3E}">
        <p14:creationId xmlns:p14="http://schemas.microsoft.com/office/powerpoint/2010/main" val="40973535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Τίτλος και περιεχόμενο">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20C05D76-FC77-49F4-A5AF-76B260C46E15}"/>
              </a:ext>
            </a:extLst>
          </p:cNvPr>
          <p:cNvSpPr>
            <a:spLocks noGrp="1"/>
          </p:cNvSpPr>
          <p:nvPr>
            <p:ph type="title"/>
          </p:nvPr>
        </p:nvSpPr>
        <p:spPr/>
        <p:txBody>
          <a:bodyPr/>
          <a:lstStyle/>
          <a:p>
            <a:r>
              <a:rPr lang="el-GR"/>
              <a:t>Κάντε κλικ για να επεξεργαστείτε τον τίτλο υποδείγματος</a:t>
            </a:r>
          </a:p>
        </p:txBody>
      </p:sp>
      <p:sp>
        <p:nvSpPr>
          <p:cNvPr id="3" name="Θέση περιεχομένου 2">
            <a:extLst>
              <a:ext uri="{FF2B5EF4-FFF2-40B4-BE49-F238E27FC236}">
                <a16:creationId xmlns:a16="http://schemas.microsoft.com/office/drawing/2014/main" id="{C67E186A-38E6-4AB7-851E-AB5F0BDBEE0E}"/>
              </a:ext>
            </a:extLst>
          </p:cNvPr>
          <p:cNvSpPr>
            <a:spLocks noGrp="1"/>
          </p:cNvSpPr>
          <p:nvPr>
            <p:ph idx="1"/>
          </p:nvPr>
        </p:nvSpPr>
        <p:spPr/>
        <p:txBody>
          <a:bodyPr/>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p>
        </p:txBody>
      </p:sp>
      <p:sp>
        <p:nvSpPr>
          <p:cNvPr id="4" name="Θέση ημερομηνίας 3">
            <a:extLst>
              <a:ext uri="{FF2B5EF4-FFF2-40B4-BE49-F238E27FC236}">
                <a16:creationId xmlns:a16="http://schemas.microsoft.com/office/drawing/2014/main" id="{6BB8F4C7-A540-4D51-AC34-D7E6F10D2B6E}"/>
              </a:ext>
            </a:extLst>
          </p:cNvPr>
          <p:cNvSpPr>
            <a:spLocks noGrp="1"/>
          </p:cNvSpPr>
          <p:nvPr>
            <p:ph type="dt" sz="half" idx="10"/>
          </p:nvPr>
        </p:nvSpPr>
        <p:spPr/>
        <p:txBody>
          <a:bodyPr/>
          <a:lstStyle/>
          <a:p>
            <a:fld id="{814E7723-05B4-4F8D-966F-8C3A7F2CC16B}" type="datetimeFigureOut">
              <a:rPr lang="el-GR" smtClean="0"/>
              <a:t>3/6/2020</a:t>
            </a:fld>
            <a:endParaRPr lang="el-GR"/>
          </a:p>
        </p:txBody>
      </p:sp>
      <p:sp>
        <p:nvSpPr>
          <p:cNvPr id="5" name="Θέση υποσέλιδου 4">
            <a:extLst>
              <a:ext uri="{FF2B5EF4-FFF2-40B4-BE49-F238E27FC236}">
                <a16:creationId xmlns:a16="http://schemas.microsoft.com/office/drawing/2014/main" id="{12C1C8BF-F97C-4B72-A12F-6A0BC1834745}"/>
              </a:ext>
            </a:extLst>
          </p:cNvPr>
          <p:cNvSpPr>
            <a:spLocks noGrp="1"/>
          </p:cNvSpPr>
          <p:nvPr>
            <p:ph type="ftr" sz="quarter" idx="11"/>
          </p:nvPr>
        </p:nvSpPr>
        <p:spPr/>
        <p:txBody>
          <a:bodyPr/>
          <a:lstStyle/>
          <a:p>
            <a:endParaRPr lang="el-GR"/>
          </a:p>
        </p:txBody>
      </p:sp>
      <p:sp>
        <p:nvSpPr>
          <p:cNvPr id="6" name="Θέση αριθμού διαφάνειας 5">
            <a:extLst>
              <a:ext uri="{FF2B5EF4-FFF2-40B4-BE49-F238E27FC236}">
                <a16:creationId xmlns:a16="http://schemas.microsoft.com/office/drawing/2014/main" id="{8BB654C5-D34F-4BCD-8306-C71FBF5ADEF0}"/>
              </a:ext>
            </a:extLst>
          </p:cNvPr>
          <p:cNvSpPr>
            <a:spLocks noGrp="1"/>
          </p:cNvSpPr>
          <p:nvPr>
            <p:ph type="sldNum" sz="quarter" idx="12"/>
          </p:nvPr>
        </p:nvSpPr>
        <p:spPr/>
        <p:txBody>
          <a:bodyPr/>
          <a:lstStyle/>
          <a:p>
            <a:fld id="{EA24B074-4D35-4B22-9942-B4529C6941C8}" type="slidenum">
              <a:rPr lang="el-GR" smtClean="0"/>
              <a:t>‹#›</a:t>
            </a:fld>
            <a:endParaRPr lang="el-GR"/>
          </a:p>
        </p:txBody>
      </p:sp>
    </p:spTree>
    <p:extLst>
      <p:ext uri="{BB962C8B-B14F-4D97-AF65-F5344CB8AC3E}">
        <p14:creationId xmlns:p14="http://schemas.microsoft.com/office/powerpoint/2010/main" val="12450148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Κεφαλίδα ενότητας">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8F57BBB6-9E53-4854-AAB1-B9191D0C5F64}"/>
              </a:ext>
            </a:extLst>
          </p:cNvPr>
          <p:cNvSpPr>
            <a:spLocks noGrp="1"/>
          </p:cNvSpPr>
          <p:nvPr>
            <p:ph type="title"/>
          </p:nvPr>
        </p:nvSpPr>
        <p:spPr>
          <a:xfrm>
            <a:off x="831850" y="1709738"/>
            <a:ext cx="10515600" cy="2852737"/>
          </a:xfrm>
        </p:spPr>
        <p:txBody>
          <a:bodyPr anchor="b"/>
          <a:lstStyle>
            <a:lvl1pPr>
              <a:defRPr sz="6000"/>
            </a:lvl1pPr>
          </a:lstStyle>
          <a:p>
            <a:r>
              <a:rPr lang="el-GR"/>
              <a:t>Κάντε κλικ για να επεξεργαστείτε τον τίτλο υποδείγματος</a:t>
            </a:r>
          </a:p>
        </p:txBody>
      </p:sp>
      <p:sp>
        <p:nvSpPr>
          <p:cNvPr id="3" name="Θέση κειμένου 2">
            <a:extLst>
              <a:ext uri="{FF2B5EF4-FFF2-40B4-BE49-F238E27FC236}">
                <a16:creationId xmlns:a16="http://schemas.microsoft.com/office/drawing/2014/main" id="{5A276417-5B4F-4B0E-9F83-F2D8B504B2D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l-GR"/>
              <a:t>Στυλ κειμένου υποδείγματος</a:t>
            </a:r>
          </a:p>
        </p:txBody>
      </p:sp>
      <p:sp>
        <p:nvSpPr>
          <p:cNvPr id="4" name="Θέση ημερομηνίας 3">
            <a:extLst>
              <a:ext uri="{FF2B5EF4-FFF2-40B4-BE49-F238E27FC236}">
                <a16:creationId xmlns:a16="http://schemas.microsoft.com/office/drawing/2014/main" id="{3F7149DC-E46C-48E1-B253-FD16D10DC21C}"/>
              </a:ext>
            </a:extLst>
          </p:cNvPr>
          <p:cNvSpPr>
            <a:spLocks noGrp="1"/>
          </p:cNvSpPr>
          <p:nvPr>
            <p:ph type="dt" sz="half" idx="10"/>
          </p:nvPr>
        </p:nvSpPr>
        <p:spPr/>
        <p:txBody>
          <a:bodyPr/>
          <a:lstStyle/>
          <a:p>
            <a:fld id="{814E7723-05B4-4F8D-966F-8C3A7F2CC16B}" type="datetimeFigureOut">
              <a:rPr lang="el-GR" smtClean="0"/>
              <a:t>3/6/2020</a:t>
            </a:fld>
            <a:endParaRPr lang="el-GR"/>
          </a:p>
        </p:txBody>
      </p:sp>
      <p:sp>
        <p:nvSpPr>
          <p:cNvPr id="5" name="Θέση υποσέλιδου 4">
            <a:extLst>
              <a:ext uri="{FF2B5EF4-FFF2-40B4-BE49-F238E27FC236}">
                <a16:creationId xmlns:a16="http://schemas.microsoft.com/office/drawing/2014/main" id="{FED61F9E-A892-4BCF-AC5D-867B9E6D4310}"/>
              </a:ext>
            </a:extLst>
          </p:cNvPr>
          <p:cNvSpPr>
            <a:spLocks noGrp="1"/>
          </p:cNvSpPr>
          <p:nvPr>
            <p:ph type="ftr" sz="quarter" idx="11"/>
          </p:nvPr>
        </p:nvSpPr>
        <p:spPr/>
        <p:txBody>
          <a:bodyPr/>
          <a:lstStyle/>
          <a:p>
            <a:endParaRPr lang="el-GR"/>
          </a:p>
        </p:txBody>
      </p:sp>
      <p:sp>
        <p:nvSpPr>
          <p:cNvPr id="6" name="Θέση αριθμού διαφάνειας 5">
            <a:extLst>
              <a:ext uri="{FF2B5EF4-FFF2-40B4-BE49-F238E27FC236}">
                <a16:creationId xmlns:a16="http://schemas.microsoft.com/office/drawing/2014/main" id="{FE7D585B-81C6-4561-85C7-7BC5BF1FCA2C}"/>
              </a:ext>
            </a:extLst>
          </p:cNvPr>
          <p:cNvSpPr>
            <a:spLocks noGrp="1"/>
          </p:cNvSpPr>
          <p:nvPr>
            <p:ph type="sldNum" sz="quarter" idx="12"/>
          </p:nvPr>
        </p:nvSpPr>
        <p:spPr/>
        <p:txBody>
          <a:bodyPr/>
          <a:lstStyle/>
          <a:p>
            <a:fld id="{EA24B074-4D35-4B22-9942-B4529C6941C8}" type="slidenum">
              <a:rPr lang="el-GR" smtClean="0"/>
              <a:t>‹#›</a:t>
            </a:fld>
            <a:endParaRPr lang="el-GR"/>
          </a:p>
        </p:txBody>
      </p:sp>
    </p:spTree>
    <p:extLst>
      <p:ext uri="{BB962C8B-B14F-4D97-AF65-F5344CB8AC3E}">
        <p14:creationId xmlns:p14="http://schemas.microsoft.com/office/powerpoint/2010/main" val="17234435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Δύο περιεχόμενα">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6E1056E6-E10B-4D8A-951C-40795CF1425D}"/>
              </a:ext>
            </a:extLst>
          </p:cNvPr>
          <p:cNvSpPr>
            <a:spLocks noGrp="1"/>
          </p:cNvSpPr>
          <p:nvPr>
            <p:ph type="title"/>
          </p:nvPr>
        </p:nvSpPr>
        <p:spPr/>
        <p:txBody>
          <a:bodyPr/>
          <a:lstStyle/>
          <a:p>
            <a:r>
              <a:rPr lang="el-GR"/>
              <a:t>Κάντε κλικ για να επεξεργαστείτε τον τίτλο υποδείγματος</a:t>
            </a:r>
          </a:p>
        </p:txBody>
      </p:sp>
      <p:sp>
        <p:nvSpPr>
          <p:cNvPr id="3" name="Θέση περιεχομένου 2">
            <a:extLst>
              <a:ext uri="{FF2B5EF4-FFF2-40B4-BE49-F238E27FC236}">
                <a16:creationId xmlns:a16="http://schemas.microsoft.com/office/drawing/2014/main" id="{45FB0BC9-41F4-453F-9A72-2AEE4017B0C2}"/>
              </a:ext>
            </a:extLst>
          </p:cNvPr>
          <p:cNvSpPr>
            <a:spLocks noGrp="1"/>
          </p:cNvSpPr>
          <p:nvPr>
            <p:ph sz="half" idx="1"/>
          </p:nvPr>
        </p:nvSpPr>
        <p:spPr>
          <a:xfrm>
            <a:off x="838200" y="1825625"/>
            <a:ext cx="5181600" cy="4351338"/>
          </a:xfrm>
        </p:spPr>
        <p:txBody>
          <a:bodyPr/>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p>
        </p:txBody>
      </p:sp>
      <p:sp>
        <p:nvSpPr>
          <p:cNvPr id="4" name="Θέση περιεχομένου 3">
            <a:extLst>
              <a:ext uri="{FF2B5EF4-FFF2-40B4-BE49-F238E27FC236}">
                <a16:creationId xmlns:a16="http://schemas.microsoft.com/office/drawing/2014/main" id="{D523506F-10AE-420B-9828-0A997152C426}"/>
              </a:ext>
            </a:extLst>
          </p:cNvPr>
          <p:cNvSpPr>
            <a:spLocks noGrp="1"/>
          </p:cNvSpPr>
          <p:nvPr>
            <p:ph sz="half" idx="2"/>
          </p:nvPr>
        </p:nvSpPr>
        <p:spPr>
          <a:xfrm>
            <a:off x="6172200" y="1825625"/>
            <a:ext cx="5181600" cy="4351338"/>
          </a:xfrm>
        </p:spPr>
        <p:txBody>
          <a:bodyPr/>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p>
        </p:txBody>
      </p:sp>
      <p:sp>
        <p:nvSpPr>
          <p:cNvPr id="5" name="Θέση ημερομηνίας 4">
            <a:extLst>
              <a:ext uri="{FF2B5EF4-FFF2-40B4-BE49-F238E27FC236}">
                <a16:creationId xmlns:a16="http://schemas.microsoft.com/office/drawing/2014/main" id="{2A8C1C32-8CEA-4CD0-8EB8-7CAD2677ADE1}"/>
              </a:ext>
            </a:extLst>
          </p:cNvPr>
          <p:cNvSpPr>
            <a:spLocks noGrp="1"/>
          </p:cNvSpPr>
          <p:nvPr>
            <p:ph type="dt" sz="half" idx="10"/>
          </p:nvPr>
        </p:nvSpPr>
        <p:spPr/>
        <p:txBody>
          <a:bodyPr/>
          <a:lstStyle/>
          <a:p>
            <a:fld id="{814E7723-05B4-4F8D-966F-8C3A7F2CC16B}" type="datetimeFigureOut">
              <a:rPr lang="el-GR" smtClean="0"/>
              <a:t>3/6/2020</a:t>
            </a:fld>
            <a:endParaRPr lang="el-GR"/>
          </a:p>
        </p:txBody>
      </p:sp>
      <p:sp>
        <p:nvSpPr>
          <p:cNvPr id="6" name="Θέση υποσέλιδου 5">
            <a:extLst>
              <a:ext uri="{FF2B5EF4-FFF2-40B4-BE49-F238E27FC236}">
                <a16:creationId xmlns:a16="http://schemas.microsoft.com/office/drawing/2014/main" id="{E434EE01-17F6-4F62-9118-547E315CF11A}"/>
              </a:ext>
            </a:extLst>
          </p:cNvPr>
          <p:cNvSpPr>
            <a:spLocks noGrp="1"/>
          </p:cNvSpPr>
          <p:nvPr>
            <p:ph type="ftr" sz="quarter" idx="11"/>
          </p:nvPr>
        </p:nvSpPr>
        <p:spPr/>
        <p:txBody>
          <a:bodyPr/>
          <a:lstStyle/>
          <a:p>
            <a:endParaRPr lang="el-GR"/>
          </a:p>
        </p:txBody>
      </p:sp>
      <p:sp>
        <p:nvSpPr>
          <p:cNvPr id="7" name="Θέση αριθμού διαφάνειας 6">
            <a:extLst>
              <a:ext uri="{FF2B5EF4-FFF2-40B4-BE49-F238E27FC236}">
                <a16:creationId xmlns:a16="http://schemas.microsoft.com/office/drawing/2014/main" id="{32FB887B-221E-42F3-B026-4345EEC2944C}"/>
              </a:ext>
            </a:extLst>
          </p:cNvPr>
          <p:cNvSpPr>
            <a:spLocks noGrp="1"/>
          </p:cNvSpPr>
          <p:nvPr>
            <p:ph type="sldNum" sz="quarter" idx="12"/>
          </p:nvPr>
        </p:nvSpPr>
        <p:spPr/>
        <p:txBody>
          <a:bodyPr/>
          <a:lstStyle/>
          <a:p>
            <a:fld id="{EA24B074-4D35-4B22-9942-B4529C6941C8}" type="slidenum">
              <a:rPr lang="el-GR" smtClean="0"/>
              <a:t>‹#›</a:t>
            </a:fld>
            <a:endParaRPr lang="el-GR"/>
          </a:p>
        </p:txBody>
      </p:sp>
    </p:spTree>
    <p:extLst>
      <p:ext uri="{BB962C8B-B14F-4D97-AF65-F5344CB8AC3E}">
        <p14:creationId xmlns:p14="http://schemas.microsoft.com/office/powerpoint/2010/main" val="5615661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Σύγκριση">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03D4FA35-7AD6-42C3-9C38-F047D32F3697}"/>
              </a:ext>
            </a:extLst>
          </p:cNvPr>
          <p:cNvSpPr>
            <a:spLocks noGrp="1"/>
          </p:cNvSpPr>
          <p:nvPr>
            <p:ph type="title"/>
          </p:nvPr>
        </p:nvSpPr>
        <p:spPr>
          <a:xfrm>
            <a:off x="839788" y="365125"/>
            <a:ext cx="10515600" cy="1325563"/>
          </a:xfrm>
        </p:spPr>
        <p:txBody>
          <a:bodyPr/>
          <a:lstStyle/>
          <a:p>
            <a:r>
              <a:rPr lang="el-GR"/>
              <a:t>Κάντε κλικ για να επεξεργαστείτε τον τίτλο υποδείγματος</a:t>
            </a:r>
          </a:p>
        </p:txBody>
      </p:sp>
      <p:sp>
        <p:nvSpPr>
          <p:cNvPr id="3" name="Θέση κειμένου 2">
            <a:extLst>
              <a:ext uri="{FF2B5EF4-FFF2-40B4-BE49-F238E27FC236}">
                <a16:creationId xmlns:a16="http://schemas.microsoft.com/office/drawing/2014/main" id="{3F297253-A8CA-4ED0-9991-2DAA012E530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l-GR"/>
              <a:t>Στυλ κειμένου υποδείγματος</a:t>
            </a:r>
          </a:p>
        </p:txBody>
      </p:sp>
      <p:sp>
        <p:nvSpPr>
          <p:cNvPr id="4" name="Θέση περιεχομένου 3">
            <a:extLst>
              <a:ext uri="{FF2B5EF4-FFF2-40B4-BE49-F238E27FC236}">
                <a16:creationId xmlns:a16="http://schemas.microsoft.com/office/drawing/2014/main" id="{233361D7-17C1-4399-B5A2-B4410D4C92D7}"/>
              </a:ext>
            </a:extLst>
          </p:cNvPr>
          <p:cNvSpPr>
            <a:spLocks noGrp="1"/>
          </p:cNvSpPr>
          <p:nvPr>
            <p:ph sz="half" idx="2"/>
          </p:nvPr>
        </p:nvSpPr>
        <p:spPr>
          <a:xfrm>
            <a:off x="839788" y="2505075"/>
            <a:ext cx="5157787" cy="3684588"/>
          </a:xfrm>
        </p:spPr>
        <p:txBody>
          <a:bodyPr/>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p>
        </p:txBody>
      </p:sp>
      <p:sp>
        <p:nvSpPr>
          <p:cNvPr id="5" name="Θέση κειμένου 4">
            <a:extLst>
              <a:ext uri="{FF2B5EF4-FFF2-40B4-BE49-F238E27FC236}">
                <a16:creationId xmlns:a16="http://schemas.microsoft.com/office/drawing/2014/main" id="{6AED52D9-E057-45C9-83F8-7BC450CAED7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l-GR"/>
              <a:t>Στυλ κειμένου υποδείγματος</a:t>
            </a:r>
          </a:p>
        </p:txBody>
      </p:sp>
      <p:sp>
        <p:nvSpPr>
          <p:cNvPr id="6" name="Θέση περιεχομένου 5">
            <a:extLst>
              <a:ext uri="{FF2B5EF4-FFF2-40B4-BE49-F238E27FC236}">
                <a16:creationId xmlns:a16="http://schemas.microsoft.com/office/drawing/2014/main" id="{217F258F-171C-4252-BFEB-DDA6F76F9BBA}"/>
              </a:ext>
            </a:extLst>
          </p:cNvPr>
          <p:cNvSpPr>
            <a:spLocks noGrp="1"/>
          </p:cNvSpPr>
          <p:nvPr>
            <p:ph sz="quarter" idx="4"/>
          </p:nvPr>
        </p:nvSpPr>
        <p:spPr>
          <a:xfrm>
            <a:off x="6172200" y="2505075"/>
            <a:ext cx="5183188" cy="3684588"/>
          </a:xfrm>
        </p:spPr>
        <p:txBody>
          <a:bodyPr/>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p>
        </p:txBody>
      </p:sp>
      <p:sp>
        <p:nvSpPr>
          <p:cNvPr id="7" name="Θέση ημερομηνίας 6">
            <a:extLst>
              <a:ext uri="{FF2B5EF4-FFF2-40B4-BE49-F238E27FC236}">
                <a16:creationId xmlns:a16="http://schemas.microsoft.com/office/drawing/2014/main" id="{70EF3586-EB61-4E30-B89F-A7D5B59E45F4}"/>
              </a:ext>
            </a:extLst>
          </p:cNvPr>
          <p:cNvSpPr>
            <a:spLocks noGrp="1"/>
          </p:cNvSpPr>
          <p:nvPr>
            <p:ph type="dt" sz="half" idx="10"/>
          </p:nvPr>
        </p:nvSpPr>
        <p:spPr/>
        <p:txBody>
          <a:bodyPr/>
          <a:lstStyle/>
          <a:p>
            <a:fld id="{814E7723-05B4-4F8D-966F-8C3A7F2CC16B}" type="datetimeFigureOut">
              <a:rPr lang="el-GR" smtClean="0"/>
              <a:t>3/6/2020</a:t>
            </a:fld>
            <a:endParaRPr lang="el-GR"/>
          </a:p>
        </p:txBody>
      </p:sp>
      <p:sp>
        <p:nvSpPr>
          <p:cNvPr id="8" name="Θέση υποσέλιδου 7">
            <a:extLst>
              <a:ext uri="{FF2B5EF4-FFF2-40B4-BE49-F238E27FC236}">
                <a16:creationId xmlns:a16="http://schemas.microsoft.com/office/drawing/2014/main" id="{3ED9E258-F006-4543-9A97-97F702BD8DD6}"/>
              </a:ext>
            </a:extLst>
          </p:cNvPr>
          <p:cNvSpPr>
            <a:spLocks noGrp="1"/>
          </p:cNvSpPr>
          <p:nvPr>
            <p:ph type="ftr" sz="quarter" idx="11"/>
          </p:nvPr>
        </p:nvSpPr>
        <p:spPr/>
        <p:txBody>
          <a:bodyPr/>
          <a:lstStyle/>
          <a:p>
            <a:endParaRPr lang="el-GR"/>
          </a:p>
        </p:txBody>
      </p:sp>
      <p:sp>
        <p:nvSpPr>
          <p:cNvPr id="9" name="Θέση αριθμού διαφάνειας 8">
            <a:extLst>
              <a:ext uri="{FF2B5EF4-FFF2-40B4-BE49-F238E27FC236}">
                <a16:creationId xmlns:a16="http://schemas.microsoft.com/office/drawing/2014/main" id="{B7F28738-B7C0-4649-A0A7-AC6340479403}"/>
              </a:ext>
            </a:extLst>
          </p:cNvPr>
          <p:cNvSpPr>
            <a:spLocks noGrp="1"/>
          </p:cNvSpPr>
          <p:nvPr>
            <p:ph type="sldNum" sz="quarter" idx="12"/>
          </p:nvPr>
        </p:nvSpPr>
        <p:spPr/>
        <p:txBody>
          <a:bodyPr/>
          <a:lstStyle/>
          <a:p>
            <a:fld id="{EA24B074-4D35-4B22-9942-B4529C6941C8}" type="slidenum">
              <a:rPr lang="el-GR" smtClean="0"/>
              <a:t>‹#›</a:t>
            </a:fld>
            <a:endParaRPr lang="el-GR"/>
          </a:p>
        </p:txBody>
      </p:sp>
    </p:spTree>
    <p:extLst>
      <p:ext uri="{BB962C8B-B14F-4D97-AF65-F5344CB8AC3E}">
        <p14:creationId xmlns:p14="http://schemas.microsoft.com/office/powerpoint/2010/main" val="33857470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Μόνο τίτλος">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B16B777F-ADA0-4DDC-99A8-55E1BE601E85}"/>
              </a:ext>
            </a:extLst>
          </p:cNvPr>
          <p:cNvSpPr>
            <a:spLocks noGrp="1"/>
          </p:cNvSpPr>
          <p:nvPr>
            <p:ph type="title"/>
          </p:nvPr>
        </p:nvSpPr>
        <p:spPr/>
        <p:txBody>
          <a:bodyPr/>
          <a:lstStyle/>
          <a:p>
            <a:r>
              <a:rPr lang="el-GR"/>
              <a:t>Κάντε κλικ για να επεξεργαστείτε τον τίτλο υποδείγματος</a:t>
            </a:r>
          </a:p>
        </p:txBody>
      </p:sp>
      <p:sp>
        <p:nvSpPr>
          <p:cNvPr id="3" name="Θέση ημερομηνίας 2">
            <a:extLst>
              <a:ext uri="{FF2B5EF4-FFF2-40B4-BE49-F238E27FC236}">
                <a16:creationId xmlns:a16="http://schemas.microsoft.com/office/drawing/2014/main" id="{C261B633-1805-479C-A799-26A2EDDD0D3D}"/>
              </a:ext>
            </a:extLst>
          </p:cNvPr>
          <p:cNvSpPr>
            <a:spLocks noGrp="1"/>
          </p:cNvSpPr>
          <p:nvPr>
            <p:ph type="dt" sz="half" idx="10"/>
          </p:nvPr>
        </p:nvSpPr>
        <p:spPr/>
        <p:txBody>
          <a:bodyPr/>
          <a:lstStyle/>
          <a:p>
            <a:fld id="{814E7723-05B4-4F8D-966F-8C3A7F2CC16B}" type="datetimeFigureOut">
              <a:rPr lang="el-GR" smtClean="0"/>
              <a:t>3/6/2020</a:t>
            </a:fld>
            <a:endParaRPr lang="el-GR"/>
          </a:p>
        </p:txBody>
      </p:sp>
      <p:sp>
        <p:nvSpPr>
          <p:cNvPr id="4" name="Θέση υποσέλιδου 3">
            <a:extLst>
              <a:ext uri="{FF2B5EF4-FFF2-40B4-BE49-F238E27FC236}">
                <a16:creationId xmlns:a16="http://schemas.microsoft.com/office/drawing/2014/main" id="{BA419BF0-0505-4A0D-90DA-AEABC30E0E73}"/>
              </a:ext>
            </a:extLst>
          </p:cNvPr>
          <p:cNvSpPr>
            <a:spLocks noGrp="1"/>
          </p:cNvSpPr>
          <p:nvPr>
            <p:ph type="ftr" sz="quarter" idx="11"/>
          </p:nvPr>
        </p:nvSpPr>
        <p:spPr/>
        <p:txBody>
          <a:bodyPr/>
          <a:lstStyle/>
          <a:p>
            <a:endParaRPr lang="el-GR"/>
          </a:p>
        </p:txBody>
      </p:sp>
      <p:sp>
        <p:nvSpPr>
          <p:cNvPr id="5" name="Θέση αριθμού διαφάνειας 4">
            <a:extLst>
              <a:ext uri="{FF2B5EF4-FFF2-40B4-BE49-F238E27FC236}">
                <a16:creationId xmlns:a16="http://schemas.microsoft.com/office/drawing/2014/main" id="{89A3E243-827C-421E-A74D-191A189A1019}"/>
              </a:ext>
            </a:extLst>
          </p:cNvPr>
          <p:cNvSpPr>
            <a:spLocks noGrp="1"/>
          </p:cNvSpPr>
          <p:nvPr>
            <p:ph type="sldNum" sz="quarter" idx="12"/>
          </p:nvPr>
        </p:nvSpPr>
        <p:spPr/>
        <p:txBody>
          <a:bodyPr/>
          <a:lstStyle/>
          <a:p>
            <a:fld id="{EA24B074-4D35-4B22-9942-B4529C6941C8}" type="slidenum">
              <a:rPr lang="el-GR" smtClean="0"/>
              <a:t>‹#›</a:t>
            </a:fld>
            <a:endParaRPr lang="el-GR"/>
          </a:p>
        </p:txBody>
      </p:sp>
    </p:spTree>
    <p:extLst>
      <p:ext uri="{BB962C8B-B14F-4D97-AF65-F5344CB8AC3E}">
        <p14:creationId xmlns:p14="http://schemas.microsoft.com/office/powerpoint/2010/main" val="30924887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Κενό">
    <p:spTree>
      <p:nvGrpSpPr>
        <p:cNvPr id="1" name=""/>
        <p:cNvGrpSpPr/>
        <p:nvPr/>
      </p:nvGrpSpPr>
      <p:grpSpPr>
        <a:xfrm>
          <a:off x="0" y="0"/>
          <a:ext cx="0" cy="0"/>
          <a:chOff x="0" y="0"/>
          <a:chExt cx="0" cy="0"/>
        </a:xfrm>
      </p:grpSpPr>
      <p:sp>
        <p:nvSpPr>
          <p:cNvPr id="2" name="Θέση ημερομηνίας 1">
            <a:extLst>
              <a:ext uri="{FF2B5EF4-FFF2-40B4-BE49-F238E27FC236}">
                <a16:creationId xmlns:a16="http://schemas.microsoft.com/office/drawing/2014/main" id="{E429662A-E3DF-42E1-B15F-7C46F3E0DF7C}"/>
              </a:ext>
            </a:extLst>
          </p:cNvPr>
          <p:cNvSpPr>
            <a:spLocks noGrp="1"/>
          </p:cNvSpPr>
          <p:nvPr>
            <p:ph type="dt" sz="half" idx="10"/>
          </p:nvPr>
        </p:nvSpPr>
        <p:spPr/>
        <p:txBody>
          <a:bodyPr/>
          <a:lstStyle/>
          <a:p>
            <a:fld id="{814E7723-05B4-4F8D-966F-8C3A7F2CC16B}" type="datetimeFigureOut">
              <a:rPr lang="el-GR" smtClean="0"/>
              <a:t>3/6/2020</a:t>
            </a:fld>
            <a:endParaRPr lang="el-GR"/>
          </a:p>
        </p:txBody>
      </p:sp>
      <p:sp>
        <p:nvSpPr>
          <p:cNvPr id="3" name="Θέση υποσέλιδου 2">
            <a:extLst>
              <a:ext uri="{FF2B5EF4-FFF2-40B4-BE49-F238E27FC236}">
                <a16:creationId xmlns:a16="http://schemas.microsoft.com/office/drawing/2014/main" id="{F5774D9F-DC8F-4C06-9249-CC73A0311E3D}"/>
              </a:ext>
            </a:extLst>
          </p:cNvPr>
          <p:cNvSpPr>
            <a:spLocks noGrp="1"/>
          </p:cNvSpPr>
          <p:nvPr>
            <p:ph type="ftr" sz="quarter" idx="11"/>
          </p:nvPr>
        </p:nvSpPr>
        <p:spPr/>
        <p:txBody>
          <a:bodyPr/>
          <a:lstStyle/>
          <a:p>
            <a:endParaRPr lang="el-GR"/>
          </a:p>
        </p:txBody>
      </p:sp>
      <p:sp>
        <p:nvSpPr>
          <p:cNvPr id="4" name="Θέση αριθμού διαφάνειας 3">
            <a:extLst>
              <a:ext uri="{FF2B5EF4-FFF2-40B4-BE49-F238E27FC236}">
                <a16:creationId xmlns:a16="http://schemas.microsoft.com/office/drawing/2014/main" id="{F1B43033-45C3-4A43-91BC-7AB9D4672249}"/>
              </a:ext>
            </a:extLst>
          </p:cNvPr>
          <p:cNvSpPr>
            <a:spLocks noGrp="1"/>
          </p:cNvSpPr>
          <p:nvPr>
            <p:ph type="sldNum" sz="quarter" idx="12"/>
          </p:nvPr>
        </p:nvSpPr>
        <p:spPr/>
        <p:txBody>
          <a:bodyPr/>
          <a:lstStyle/>
          <a:p>
            <a:fld id="{EA24B074-4D35-4B22-9942-B4529C6941C8}" type="slidenum">
              <a:rPr lang="el-GR" smtClean="0"/>
              <a:t>‹#›</a:t>
            </a:fld>
            <a:endParaRPr lang="el-GR"/>
          </a:p>
        </p:txBody>
      </p:sp>
    </p:spTree>
    <p:extLst>
      <p:ext uri="{BB962C8B-B14F-4D97-AF65-F5344CB8AC3E}">
        <p14:creationId xmlns:p14="http://schemas.microsoft.com/office/powerpoint/2010/main" val="5425918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Περιεχόμενο με λεζάντα">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7340B5C5-B7DC-442E-8607-D31745C7B37D}"/>
              </a:ext>
            </a:extLst>
          </p:cNvPr>
          <p:cNvSpPr>
            <a:spLocks noGrp="1"/>
          </p:cNvSpPr>
          <p:nvPr>
            <p:ph type="title"/>
          </p:nvPr>
        </p:nvSpPr>
        <p:spPr>
          <a:xfrm>
            <a:off x="839788" y="457200"/>
            <a:ext cx="3932237" cy="1600200"/>
          </a:xfrm>
        </p:spPr>
        <p:txBody>
          <a:bodyPr anchor="b"/>
          <a:lstStyle>
            <a:lvl1pPr>
              <a:defRPr sz="3200"/>
            </a:lvl1pPr>
          </a:lstStyle>
          <a:p>
            <a:r>
              <a:rPr lang="el-GR"/>
              <a:t>Κάντε κλικ για να επεξεργαστείτε τον τίτλο υποδείγματος</a:t>
            </a:r>
          </a:p>
        </p:txBody>
      </p:sp>
      <p:sp>
        <p:nvSpPr>
          <p:cNvPr id="3" name="Θέση περιεχομένου 2">
            <a:extLst>
              <a:ext uri="{FF2B5EF4-FFF2-40B4-BE49-F238E27FC236}">
                <a16:creationId xmlns:a16="http://schemas.microsoft.com/office/drawing/2014/main" id="{3C473C6C-B736-4C02-8DB4-AE01B06425E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p>
        </p:txBody>
      </p:sp>
      <p:sp>
        <p:nvSpPr>
          <p:cNvPr id="4" name="Θέση κειμένου 3">
            <a:extLst>
              <a:ext uri="{FF2B5EF4-FFF2-40B4-BE49-F238E27FC236}">
                <a16:creationId xmlns:a16="http://schemas.microsoft.com/office/drawing/2014/main" id="{0FC37ACD-0864-4736-ABCA-7E3DF5C65BF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l-GR"/>
              <a:t>Στυλ κειμένου υποδείγματος</a:t>
            </a:r>
          </a:p>
        </p:txBody>
      </p:sp>
      <p:sp>
        <p:nvSpPr>
          <p:cNvPr id="5" name="Θέση ημερομηνίας 4">
            <a:extLst>
              <a:ext uri="{FF2B5EF4-FFF2-40B4-BE49-F238E27FC236}">
                <a16:creationId xmlns:a16="http://schemas.microsoft.com/office/drawing/2014/main" id="{8B553FD7-A5B4-4D00-8798-AD428BEFB7C9}"/>
              </a:ext>
            </a:extLst>
          </p:cNvPr>
          <p:cNvSpPr>
            <a:spLocks noGrp="1"/>
          </p:cNvSpPr>
          <p:nvPr>
            <p:ph type="dt" sz="half" idx="10"/>
          </p:nvPr>
        </p:nvSpPr>
        <p:spPr/>
        <p:txBody>
          <a:bodyPr/>
          <a:lstStyle/>
          <a:p>
            <a:fld id="{814E7723-05B4-4F8D-966F-8C3A7F2CC16B}" type="datetimeFigureOut">
              <a:rPr lang="el-GR" smtClean="0"/>
              <a:t>3/6/2020</a:t>
            </a:fld>
            <a:endParaRPr lang="el-GR"/>
          </a:p>
        </p:txBody>
      </p:sp>
      <p:sp>
        <p:nvSpPr>
          <p:cNvPr id="6" name="Θέση υποσέλιδου 5">
            <a:extLst>
              <a:ext uri="{FF2B5EF4-FFF2-40B4-BE49-F238E27FC236}">
                <a16:creationId xmlns:a16="http://schemas.microsoft.com/office/drawing/2014/main" id="{B05DBC77-00CB-4F5C-93C4-FFDE2EFF3E13}"/>
              </a:ext>
            </a:extLst>
          </p:cNvPr>
          <p:cNvSpPr>
            <a:spLocks noGrp="1"/>
          </p:cNvSpPr>
          <p:nvPr>
            <p:ph type="ftr" sz="quarter" idx="11"/>
          </p:nvPr>
        </p:nvSpPr>
        <p:spPr/>
        <p:txBody>
          <a:bodyPr/>
          <a:lstStyle/>
          <a:p>
            <a:endParaRPr lang="el-GR"/>
          </a:p>
        </p:txBody>
      </p:sp>
      <p:sp>
        <p:nvSpPr>
          <p:cNvPr id="7" name="Θέση αριθμού διαφάνειας 6">
            <a:extLst>
              <a:ext uri="{FF2B5EF4-FFF2-40B4-BE49-F238E27FC236}">
                <a16:creationId xmlns:a16="http://schemas.microsoft.com/office/drawing/2014/main" id="{240D6A3D-FCB3-40C5-AB49-E8C69FE2A76E}"/>
              </a:ext>
            </a:extLst>
          </p:cNvPr>
          <p:cNvSpPr>
            <a:spLocks noGrp="1"/>
          </p:cNvSpPr>
          <p:nvPr>
            <p:ph type="sldNum" sz="quarter" idx="12"/>
          </p:nvPr>
        </p:nvSpPr>
        <p:spPr/>
        <p:txBody>
          <a:bodyPr/>
          <a:lstStyle/>
          <a:p>
            <a:fld id="{EA24B074-4D35-4B22-9942-B4529C6941C8}" type="slidenum">
              <a:rPr lang="el-GR" smtClean="0"/>
              <a:t>‹#›</a:t>
            </a:fld>
            <a:endParaRPr lang="el-GR"/>
          </a:p>
        </p:txBody>
      </p:sp>
    </p:spTree>
    <p:extLst>
      <p:ext uri="{BB962C8B-B14F-4D97-AF65-F5344CB8AC3E}">
        <p14:creationId xmlns:p14="http://schemas.microsoft.com/office/powerpoint/2010/main" val="1939502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Εικόνα με λεζάντα">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A2F9AA0F-398F-43C1-A51D-FA61AEA43B3D}"/>
              </a:ext>
            </a:extLst>
          </p:cNvPr>
          <p:cNvSpPr>
            <a:spLocks noGrp="1"/>
          </p:cNvSpPr>
          <p:nvPr>
            <p:ph type="title"/>
          </p:nvPr>
        </p:nvSpPr>
        <p:spPr>
          <a:xfrm>
            <a:off x="839788" y="457200"/>
            <a:ext cx="3932237" cy="1600200"/>
          </a:xfrm>
        </p:spPr>
        <p:txBody>
          <a:bodyPr anchor="b"/>
          <a:lstStyle>
            <a:lvl1pPr>
              <a:defRPr sz="3200"/>
            </a:lvl1pPr>
          </a:lstStyle>
          <a:p>
            <a:r>
              <a:rPr lang="el-GR"/>
              <a:t>Κάντε κλικ για να επεξεργαστείτε τον τίτλο υποδείγματος</a:t>
            </a:r>
          </a:p>
        </p:txBody>
      </p:sp>
      <p:sp>
        <p:nvSpPr>
          <p:cNvPr id="3" name="Θέση εικόνας 2">
            <a:extLst>
              <a:ext uri="{FF2B5EF4-FFF2-40B4-BE49-F238E27FC236}">
                <a16:creationId xmlns:a16="http://schemas.microsoft.com/office/drawing/2014/main" id="{FA47A2B1-51B4-44DD-82C3-7E9295DECA9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l-GR"/>
          </a:p>
        </p:txBody>
      </p:sp>
      <p:sp>
        <p:nvSpPr>
          <p:cNvPr id="4" name="Θέση κειμένου 3">
            <a:extLst>
              <a:ext uri="{FF2B5EF4-FFF2-40B4-BE49-F238E27FC236}">
                <a16:creationId xmlns:a16="http://schemas.microsoft.com/office/drawing/2014/main" id="{199B9123-56B4-42D8-9A68-3C5B398A716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l-GR"/>
              <a:t>Στυλ κειμένου υποδείγματος</a:t>
            </a:r>
          </a:p>
        </p:txBody>
      </p:sp>
      <p:sp>
        <p:nvSpPr>
          <p:cNvPr id="5" name="Θέση ημερομηνίας 4">
            <a:extLst>
              <a:ext uri="{FF2B5EF4-FFF2-40B4-BE49-F238E27FC236}">
                <a16:creationId xmlns:a16="http://schemas.microsoft.com/office/drawing/2014/main" id="{AEF04AAF-7108-42DB-B528-3C68C88F4540}"/>
              </a:ext>
            </a:extLst>
          </p:cNvPr>
          <p:cNvSpPr>
            <a:spLocks noGrp="1"/>
          </p:cNvSpPr>
          <p:nvPr>
            <p:ph type="dt" sz="half" idx="10"/>
          </p:nvPr>
        </p:nvSpPr>
        <p:spPr/>
        <p:txBody>
          <a:bodyPr/>
          <a:lstStyle/>
          <a:p>
            <a:fld id="{814E7723-05B4-4F8D-966F-8C3A7F2CC16B}" type="datetimeFigureOut">
              <a:rPr lang="el-GR" smtClean="0"/>
              <a:t>3/6/2020</a:t>
            </a:fld>
            <a:endParaRPr lang="el-GR"/>
          </a:p>
        </p:txBody>
      </p:sp>
      <p:sp>
        <p:nvSpPr>
          <p:cNvPr id="6" name="Θέση υποσέλιδου 5">
            <a:extLst>
              <a:ext uri="{FF2B5EF4-FFF2-40B4-BE49-F238E27FC236}">
                <a16:creationId xmlns:a16="http://schemas.microsoft.com/office/drawing/2014/main" id="{24BC8D5D-480E-4D7D-8385-C150ACFC4E32}"/>
              </a:ext>
            </a:extLst>
          </p:cNvPr>
          <p:cNvSpPr>
            <a:spLocks noGrp="1"/>
          </p:cNvSpPr>
          <p:nvPr>
            <p:ph type="ftr" sz="quarter" idx="11"/>
          </p:nvPr>
        </p:nvSpPr>
        <p:spPr/>
        <p:txBody>
          <a:bodyPr/>
          <a:lstStyle/>
          <a:p>
            <a:endParaRPr lang="el-GR"/>
          </a:p>
        </p:txBody>
      </p:sp>
      <p:sp>
        <p:nvSpPr>
          <p:cNvPr id="7" name="Θέση αριθμού διαφάνειας 6">
            <a:extLst>
              <a:ext uri="{FF2B5EF4-FFF2-40B4-BE49-F238E27FC236}">
                <a16:creationId xmlns:a16="http://schemas.microsoft.com/office/drawing/2014/main" id="{863586CF-DDE7-4A67-B5B9-C46A2EFABBD3}"/>
              </a:ext>
            </a:extLst>
          </p:cNvPr>
          <p:cNvSpPr>
            <a:spLocks noGrp="1"/>
          </p:cNvSpPr>
          <p:nvPr>
            <p:ph type="sldNum" sz="quarter" idx="12"/>
          </p:nvPr>
        </p:nvSpPr>
        <p:spPr/>
        <p:txBody>
          <a:bodyPr/>
          <a:lstStyle/>
          <a:p>
            <a:fld id="{EA24B074-4D35-4B22-9942-B4529C6941C8}" type="slidenum">
              <a:rPr lang="el-GR" smtClean="0"/>
              <a:t>‹#›</a:t>
            </a:fld>
            <a:endParaRPr lang="el-GR"/>
          </a:p>
        </p:txBody>
      </p:sp>
    </p:spTree>
    <p:extLst>
      <p:ext uri="{BB962C8B-B14F-4D97-AF65-F5344CB8AC3E}">
        <p14:creationId xmlns:p14="http://schemas.microsoft.com/office/powerpoint/2010/main" val="14608977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Θέση τίτλου 1">
            <a:extLst>
              <a:ext uri="{FF2B5EF4-FFF2-40B4-BE49-F238E27FC236}">
                <a16:creationId xmlns:a16="http://schemas.microsoft.com/office/drawing/2014/main" id="{95CD7711-3B85-48DD-B451-D593896D6E4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l-GR"/>
              <a:t>Κάντε κλικ για να επεξεργαστείτε τον τίτλο υποδείγματος</a:t>
            </a:r>
          </a:p>
        </p:txBody>
      </p:sp>
      <p:sp>
        <p:nvSpPr>
          <p:cNvPr id="3" name="Θέση κειμένου 2">
            <a:extLst>
              <a:ext uri="{FF2B5EF4-FFF2-40B4-BE49-F238E27FC236}">
                <a16:creationId xmlns:a16="http://schemas.microsoft.com/office/drawing/2014/main" id="{D3C44365-0E84-44DD-9BD5-C9B0FE3D339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p>
        </p:txBody>
      </p:sp>
      <p:sp>
        <p:nvSpPr>
          <p:cNvPr id="4" name="Θέση ημερομηνίας 3">
            <a:extLst>
              <a:ext uri="{FF2B5EF4-FFF2-40B4-BE49-F238E27FC236}">
                <a16:creationId xmlns:a16="http://schemas.microsoft.com/office/drawing/2014/main" id="{853954B7-12D1-4339-85C2-CA55AF4A4FE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14E7723-05B4-4F8D-966F-8C3A7F2CC16B}" type="datetimeFigureOut">
              <a:rPr lang="el-GR" smtClean="0"/>
              <a:t>3/6/2020</a:t>
            </a:fld>
            <a:endParaRPr lang="el-GR"/>
          </a:p>
        </p:txBody>
      </p:sp>
      <p:sp>
        <p:nvSpPr>
          <p:cNvPr id="5" name="Θέση υποσέλιδου 4">
            <a:extLst>
              <a:ext uri="{FF2B5EF4-FFF2-40B4-BE49-F238E27FC236}">
                <a16:creationId xmlns:a16="http://schemas.microsoft.com/office/drawing/2014/main" id="{5934D209-2A78-45C3-83C6-D4E691FA5ED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l-GR"/>
          </a:p>
        </p:txBody>
      </p:sp>
      <p:sp>
        <p:nvSpPr>
          <p:cNvPr id="6" name="Θέση αριθμού διαφάνειας 5">
            <a:extLst>
              <a:ext uri="{FF2B5EF4-FFF2-40B4-BE49-F238E27FC236}">
                <a16:creationId xmlns:a16="http://schemas.microsoft.com/office/drawing/2014/main" id="{9C0F3CC7-A191-419A-8480-F766279DDE6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A24B074-4D35-4B22-9942-B4529C6941C8}" type="slidenum">
              <a:rPr lang="el-GR" smtClean="0"/>
              <a:t>‹#›</a:t>
            </a:fld>
            <a:endParaRPr lang="el-GR"/>
          </a:p>
        </p:txBody>
      </p:sp>
    </p:spTree>
    <p:extLst>
      <p:ext uri="{BB962C8B-B14F-4D97-AF65-F5344CB8AC3E}">
        <p14:creationId xmlns:p14="http://schemas.microsoft.com/office/powerpoint/2010/main" val="282122881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l-G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18.jpg"/><Relationship Id="rId1" Type="http://schemas.openxmlformats.org/officeDocument/2006/relationships/slideLayout" Target="../slideLayouts/slideLayout2.xml"/><Relationship Id="rId4" Type="http://schemas.openxmlformats.org/officeDocument/2006/relationships/hyperlink" Target="https://safeyoutube.net/w/ZmLA" TargetMode="External"/></Relationships>
</file>

<file path=ppt/slides/_rels/slide13.xml.rels><?xml version="1.0" encoding="UTF-8" standalone="yes"?>
<Relationships xmlns="http://schemas.openxmlformats.org/package/2006/relationships"><Relationship Id="rId8" Type="http://schemas.openxmlformats.org/officeDocument/2006/relationships/hyperlink" Target="https://www.wassilykandinsky.net/work-36.php" TargetMode="External"/><Relationship Id="rId3" Type="http://schemas.openxmlformats.org/officeDocument/2006/relationships/hyperlink" Target="https://www.wikiart.org/en/pablo-picasso/ascet-1903" TargetMode="External"/><Relationship Id="rId7" Type="http://schemas.openxmlformats.org/officeDocument/2006/relationships/hyperlink" Target="https://pin.it/7edtJYT" TargetMode="External"/><Relationship Id="rId2" Type="http://schemas.openxmlformats.org/officeDocument/2006/relationships/hyperlink" Target="https://www.wikiart.org/en/mark-rothko" TargetMode="External"/><Relationship Id="rId1" Type="http://schemas.openxmlformats.org/officeDocument/2006/relationships/slideLayout" Target="../slideLayouts/slideLayout2.xml"/><Relationship Id="rId6" Type="http://schemas.openxmlformats.org/officeDocument/2006/relationships/hyperlink" Target="http://www.edutv.gr/index.php/kallitexnika/copy-of-xromatoistories-klee-miro-van-gogh" TargetMode="External"/><Relationship Id="rId5" Type="http://schemas.openxmlformats.org/officeDocument/2006/relationships/hyperlink" Target="https://www.wikiart.org/en/henri-matisse/dance-ii-1910" TargetMode="External"/><Relationship Id="rId10" Type="http://schemas.openxmlformats.org/officeDocument/2006/relationships/image" Target="../media/image1.JPG"/><Relationship Id="rId4" Type="http://schemas.openxmlformats.org/officeDocument/2006/relationships/hyperlink" Target="https://www.wikiart.org/en/henri-matisse" TargetMode="External"/><Relationship Id="rId9" Type="http://schemas.openxmlformats.org/officeDocument/2006/relationships/hyperlink" Target="https://safeyoutube.net/w/ADDA"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3.jpeg"/><Relationship Id="rId1" Type="http://schemas.openxmlformats.org/officeDocument/2006/relationships/slideLayout" Target="../slideLayouts/slideLayout2.xml"/><Relationship Id="rId5" Type="http://schemas.openxmlformats.org/officeDocument/2006/relationships/hyperlink" Target="https://learningapps.org/11307581" TargetMode="External"/><Relationship Id="rId4" Type="http://schemas.openxmlformats.org/officeDocument/2006/relationships/image" Target="../media/image4.jpe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hyperlink" Target="https://www.tate.org.uk/kids/games-quizzes/colour-colour" TargetMode="Externa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11.JPG"/><Relationship Id="rId1" Type="http://schemas.openxmlformats.org/officeDocument/2006/relationships/slideLayout" Target="../slideLayouts/slideLayout2.xml"/><Relationship Id="rId4" Type="http://schemas.openxmlformats.org/officeDocument/2006/relationships/hyperlink" Target="https://safeyoutube.net/w/ADDA"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hyperlink" Target="https://www.schoenberg.at/index.php/en/joomla-license-3/zweites-streichquartett-op-10-1907-1908" TargetMode="External"/></Relationships>
</file>

<file path=ppt/slides/_rels/slide8.xml.rels><?xml version="1.0" encoding="UTF-8" standalone="yes"?>
<Relationships xmlns="http://schemas.openxmlformats.org/package/2006/relationships"><Relationship Id="rId8" Type="http://schemas.openxmlformats.org/officeDocument/2006/relationships/hyperlink" Target="http://www.edutv.gr/index.php/kallitexnika/to-kouti-me-ta-tessera-mystika-4o-epeisodio-to-magiko-vazaki" TargetMode="External"/><Relationship Id="rId3" Type="http://schemas.openxmlformats.org/officeDocument/2006/relationships/image" Target="../media/image14.JPG"/><Relationship Id="rId7" Type="http://schemas.openxmlformats.org/officeDocument/2006/relationships/hyperlink" Target="http://ebooks.edu.gr/modules/ebook/show.php/DSGYM-A104/56/435,1645/" TargetMode="External"/><Relationship Id="rId2" Type="http://schemas.openxmlformats.org/officeDocument/2006/relationships/image" Target="../media/image13.jpeg"/><Relationship Id="rId1" Type="http://schemas.openxmlformats.org/officeDocument/2006/relationships/slideLayout" Target="../slideLayouts/slideLayout2.xml"/><Relationship Id="rId6" Type="http://schemas.openxmlformats.org/officeDocument/2006/relationships/hyperlink" Target="http://ebooks.edu.gr/modules/ebook/show.php/DSDIM-G101/711/4698,21239/" TargetMode="External"/><Relationship Id="rId5" Type="http://schemas.openxmlformats.org/officeDocument/2006/relationships/hyperlink" Target="http://ebooks.edu.gr/modules/ebook/show.php/DSDIM-A103/84/679,2545/" TargetMode="External"/><Relationship Id="rId10" Type="http://schemas.openxmlformats.org/officeDocument/2006/relationships/hyperlink" Target="https://www.gimp.org/" TargetMode="External"/><Relationship Id="rId4" Type="http://schemas.openxmlformats.org/officeDocument/2006/relationships/hyperlink" Target="http://ebooks.edu.gr/modules/ebook/show.php/DSGL107/134/974,3506" TargetMode="External"/><Relationship Id="rId9" Type="http://schemas.openxmlformats.org/officeDocument/2006/relationships/hyperlink" Target="https://firealpaca.com/" TargetMode="External"/></Relationships>
</file>

<file path=ppt/slides/_rels/slide9.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 y="0"/>
            <a:ext cx="12192000" cy="6858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2" name="Title 1"/>
          <p:cNvSpPr>
            <a:spLocks noGrp="1"/>
          </p:cNvSpPr>
          <p:nvPr>
            <p:ph type="ctrTitle"/>
          </p:nvPr>
        </p:nvSpPr>
        <p:spPr/>
        <p:txBody>
          <a:bodyPr/>
          <a:lstStyle/>
          <a:p>
            <a:endParaRPr lang="el-GR"/>
          </a:p>
        </p:txBody>
      </p:sp>
      <p:sp>
        <p:nvSpPr>
          <p:cNvPr id="3" name="Subtitle 2"/>
          <p:cNvSpPr>
            <a:spLocks noGrp="1"/>
          </p:cNvSpPr>
          <p:nvPr>
            <p:ph type="subTitle" idx="1"/>
          </p:nvPr>
        </p:nvSpPr>
        <p:spPr/>
        <p:txBody>
          <a:bodyPr/>
          <a:lstStyle/>
          <a:p>
            <a:endParaRPr lang="el-G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7942" y="287105"/>
            <a:ext cx="10990515" cy="628379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5" name="Rectangle 4"/>
          <p:cNvSpPr/>
          <p:nvPr/>
        </p:nvSpPr>
        <p:spPr>
          <a:xfrm>
            <a:off x="1038646" y="2303825"/>
            <a:ext cx="10249108" cy="2400657"/>
          </a:xfrm>
          <a:prstGeom prst="rect">
            <a:avLst/>
          </a:prstGeom>
          <a:noFill/>
          <a:ln>
            <a:noFill/>
          </a:ln>
        </p:spPr>
        <p:txBody>
          <a:bodyPr wrap="square" lIns="91440" tIns="45720" rIns="91440" bIns="45720">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a:r>
              <a:rPr lang="el-GR" sz="15000" b="1" cap="all" dirty="0">
                <a:ln w="76200">
                  <a:solidFill>
                    <a:srgbClr val="FF99CC"/>
                  </a:solidFill>
                </a:ln>
                <a:effectLst>
                  <a:reflection blurRad="12700" stA="50000" endPos="50000" dist="5000" dir="5400000" sy="-100000" rotWithShape="0"/>
                </a:effectLst>
              </a:rPr>
              <a:t>Το </a:t>
            </a:r>
            <a:r>
              <a:rPr lang="el-GR" sz="15000" b="1" cap="all" dirty="0" err="1">
                <a:ln w="76200">
                  <a:solidFill>
                    <a:srgbClr val="FF99CC"/>
                  </a:solidFill>
                </a:ln>
                <a:effectLst>
                  <a:reflection blurRad="12700" stA="50000" endPos="50000" dist="5000" dir="5400000" sy="-100000" rotWithShape="0"/>
                </a:effectLst>
              </a:rPr>
              <a:t>χρωμα</a:t>
            </a:r>
            <a:endParaRPr lang="en-US" sz="15000" b="1" cap="all" dirty="0">
              <a:ln w="76200">
                <a:solidFill>
                  <a:srgbClr val="FF99CC"/>
                </a:solidFill>
              </a:ln>
              <a:effectLst>
                <a:reflection blurRad="12700" stA="50000" endPos="50000" dist="5000" dir="5400000" sy="-100000" rotWithShape="0"/>
              </a:effectLst>
            </a:endParaRPr>
          </a:p>
        </p:txBody>
      </p:sp>
    </p:spTree>
    <p:extLst>
      <p:ext uri="{BB962C8B-B14F-4D97-AF65-F5344CB8AC3E}">
        <p14:creationId xmlns:p14="http://schemas.microsoft.com/office/powerpoint/2010/main" val="40891796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olors in the wind. Shanghai sculpture. | Color, World of color ...">
            <a:extLst>
              <a:ext uri="{FF2B5EF4-FFF2-40B4-BE49-F238E27FC236}">
                <a16:creationId xmlns:a16="http://schemas.microsoft.com/office/drawing/2014/main" id="{F3CD7AF1-C8BA-4FDD-8416-9BD818F87ED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7044" b="7453"/>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3" name="Rounded Rectangular Callout 2"/>
          <p:cNvSpPr/>
          <p:nvPr/>
        </p:nvSpPr>
        <p:spPr>
          <a:xfrm>
            <a:off x="8856922" y="3030279"/>
            <a:ext cx="3111795" cy="2860976"/>
          </a:xfrm>
          <a:prstGeom prst="wedgeRoundRectCallout">
            <a:avLst>
              <a:gd name="adj1" fmla="val -100172"/>
              <a:gd name="adj2" fmla="val -62710"/>
              <a:gd name="adj3" fmla="val 16667"/>
            </a:avLst>
          </a:prstGeom>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b="1" dirty="0"/>
              <a:t>Το χρώμα δεν υπάρχει βέβαια μόνο στη ζωγραφική αλλά και στην γλυπτική. Δείτε σε αυτή την εικόνα ένα τεράστιο πολύχρωμο γλυπτό που μοιάζει σαν να χορεύει.</a:t>
            </a:r>
          </a:p>
          <a:p>
            <a:pPr algn="ctr"/>
            <a:endParaRPr lang="el-GR" dirty="0"/>
          </a:p>
        </p:txBody>
      </p:sp>
    </p:spTree>
    <p:extLst>
      <p:ext uri="{BB962C8B-B14F-4D97-AF65-F5344CB8AC3E}">
        <p14:creationId xmlns:p14="http://schemas.microsoft.com/office/powerpoint/2010/main" val="10212133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148" name="Picture 4" descr="Dance (II), 1910 - Henri Matisse">
            <a:extLst>
              <a:ext uri="{FF2B5EF4-FFF2-40B4-BE49-F238E27FC236}">
                <a16:creationId xmlns:a16="http://schemas.microsoft.com/office/drawing/2014/main" id="{09846EE5-2A9F-4D1A-835B-E0F303369B8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02" t="1925"/>
          <a:stretch/>
        </p:blipFill>
        <p:spPr bwMode="auto">
          <a:xfrm>
            <a:off x="2222205" y="147118"/>
            <a:ext cx="9820940" cy="656376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89CCB780-9E3D-4E91-B067-BE5527D434A8}"/>
              </a:ext>
            </a:extLst>
          </p:cNvPr>
          <p:cNvSpPr txBox="1"/>
          <p:nvPr/>
        </p:nvSpPr>
        <p:spPr>
          <a:xfrm>
            <a:off x="148855" y="197346"/>
            <a:ext cx="1913861" cy="6463308"/>
          </a:xfrm>
          <a:prstGeom prst="rect">
            <a:avLst/>
          </a:prstGeom>
          <a:solidFill>
            <a:schemeClr val="accent1">
              <a:lumMod val="20000"/>
              <a:lumOff val="80000"/>
            </a:schemeClr>
          </a:solidFill>
        </p:spPr>
        <p:txBody>
          <a:bodyPr wrap="square" rtlCol="0">
            <a:spAutoFit/>
          </a:bodyPr>
          <a:lstStyle/>
          <a:p>
            <a:pPr algn="ctr"/>
            <a:r>
              <a:rPr lang="el-GR" dirty="0"/>
              <a:t>Το γλυπτό </a:t>
            </a:r>
            <a:r>
              <a:rPr lang="el-GR"/>
              <a:t>αυτό δεν μοιάζει </a:t>
            </a:r>
            <a:r>
              <a:rPr lang="el-GR" dirty="0"/>
              <a:t>σαν να χορεύει στον ίδιο ρυθμό με τους χορευτές στον πίνακα του </a:t>
            </a:r>
            <a:r>
              <a:rPr lang="en-US" dirty="0"/>
              <a:t>Matisse</a:t>
            </a:r>
            <a:r>
              <a:rPr lang="el-GR" dirty="0"/>
              <a:t>;</a:t>
            </a:r>
          </a:p>
          <a:p>
            <a:pPr algn="ctr"/>
            <a:r>
              <a:rPr lang="el-GR" dirty="0"/>
              <a:t>Αλήθεια μπορείς να ακούσεις την μουσική που χορεύουν;</a:t>
            </a:r>
          </a:p>
          <a:p>
            <a:pPr algn="ctr"/>
            <a:endParaRPr lang="el-GR" dirty="0"/>
          </a:p>
          <a:p>
            <a:pPr algn="ctr"/>
            <a:r>
              <a:rPr lang="el-GR" dirty="0"/>
              <a:t>Βρες ένα μουσικό κομμάτι που ταιριάζει σε αυτό τον πίνακα, βάλε τη μουσική δυνατά και χόρεψε με τα μέλη της οικογένειάς σου το χορό του </a:t>
            </a:r>
            <a:r>
              <a:rPr lang="en-US" dirty="0"/>
              <a:t>Matisse.</a:t>
            </a:r>
            <a:r>
              <a:rPr lang="el-GR" dirty="0"/>
              <a:t> </a:t>
            </a:r>
            <a:endParaRPr lang="en-US" dirty="0"/>
          </a:p>
        </p:txBody>
      </p:sp>
    </p:spTree>
    <p:extLst>
      <p:ext uri="{BB962C8B-B14F-4D97-AF65-F5344CB8AC3E}">
        <p14:creationId xmlns:p14="http://schemas.microsoft.com/office/powerpoint/2010/main" val="36304880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5">
            <a:lumMod val="40000"/>
            <a:lumOff val="60000"/>
          </a:schemeClr>
        </a:solidFill>
        <a:effectLst/>
      </p:bgPr>
    </p:bg>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726826" y="2081657"/>
            <a:ext cx="5861548" cy="4351338"/>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1886" y="127330"/>
            <a:ext cx="11448860" cy="1051962"/>
          </a:xfrm>
          <a:prstGeom prst="rect">
            <a:avLst/>
          </a:prstGeom>
        </p:spPr>
      </p:pic>
      <p:sp>
        <p:nvSpPr>
          <p:cNvPr id="6" name="Rectangle 5"/>
          <p:cNvSpPr/>
          <p:nvPr/>
        </p:nvSpPr>
        <p:spPr>
          <a:xfrm>
            <a:off x="2215148" y="126666"/>
            <a:ext cx="8022336" cy="923330"/>
          </a:xfrm>
          <a:prstGeom prst="rect">
            <a:avLst/>
          </a:prstGeom>
        </p:spPr>
        <p:txBody>
          <a:bodyPr wrap="square">
            <a:spAutoFit/>
          </a:bodyPr>
          <a:lstStyle/>
          <a:p>
            <a:pPr lvl="0" algn="ctr"/>
            <a:r>
              <a:rPr lang="el-GR" sz="5400" dirty="0">
                <a:ln w="19050">
                  <a:solidFill>
                    <a:srgbClr val="4472C4"/>
                  </a:solidFill>
                  <a:prstDash val="solid"/>
                </a:ln>
                <a:solidFill>
                  <a:srgbClr val="FFFFFF"/>
                </a:solidFill>
                <a:effectLst>
                  <a:outerShdw blurRad="38100" dist="32000" dir="5400000" algn="tl">
                    <a:srgbClr val="000000">
                      <a:alpha val="30000"/>
                    </a:srgbClr>
                  </a:outerShdw>
                </a:effectLst>
              </a:rPr>
              <a:t>Το  Χρώμα στη τροφή μας</a:t>
            </a:r>
            <a:endParaRPr lang="en-US" sz="5400" dirty="0">
              <a:ln w="19050">
                <a:solidFill>
                  <a:srgbClr val="4472C4"/>
                </a:solidFill>
                <a:prstDash val="solid"/>
              </a:ln>
              <a:solidFill>
                <a:srgbClr val="FFFFFF"/>
              </a:solidFill>
              <a:effectLst>
                <a:outerShdw blurRad="38100" dist="32000" dir="5400000" algn="tl">
                  <a:srgbClr val="000000">
                    <a:alpha val="30000"/>
                  </a:srgbClr>
                </a:outerShdw>
              </a:effectLst>
            </a:endParaRPr>
          </a:p>
        </p:txBody>
      </p:sp>
      <p:sp>
        <p:nvSpPr>
          <p:cNvPr id="7" name="TextBox 6"/>
          <p:cNvSpPr txBox="1"/>
          <p:nvPr/>
        </p:nvSpPr>
        <p:spPr>
          <a:xfrm>
            <a:off x="7434867" y="2049379"/>
            <a:ext cx="4030307" cy="2585323"/>
          </a:xfrm>
          <a:prstGeom prst="rect">
            <a:avLst/>
          </a:prstGeom>
          <a:solidFill>
            <a:schemeClr val="accent4">
              <a:lumMod val="20000"/>
              <a:lumOff val="80000"/>
            </a:schemeClr>
          </a:solidFill>
        </p:spPr>
        <p:txBody>
          <a:bodyPr wrap="square" rtlCol="0">
            <a:spAutoFit/>
          </a:bodyPr>
          <a:lstStyle/>
          <a:p>
            <a:pPr algn="ctr"/>
            <a:endParaRPr lang="el-GR" b="1" dirty="0"/>
          </a:p>
          <a:p>
            <a:pPr algn="ctr"/>
            <a:r>
              <a:rPr lang="el-GR" b="1" dirty="0"/>
              <a:t>Μήπως πείνασες;</a:t>
            </a:r>
          </a:p>
          <a:p>
            <a:pPr algn="ctr"/>
            <a:r>
              <a:rPr lang="el-GR" b="1" dirty="0"/>
              <a:t>Για να σου ανοίξει η όρεξη σύγκρινε τον  πίνακα του </a:t>
            </a:r>
            <a:r>
              <a:rPr lang="en-US" b="1" dirty="0"/>
              <a:t>Wassily  Kandinsky   </a:t>
            </a:r>
            <a:r>
              <a:rPr lang="el-GR" b="1" dirty="0"/>
              <a:t>που βλέπεις αριστερά με κάτι νόστιμα </a:t>
            </a:r>
            <a:r>
              <a:rPr lang="el-GR" b="1" dirty="0" err="1"/>
              <a:t>σαντουιτσάκια</a:t>
            </a:r>
            <a:r>
              <a:rPr lang="el-GR" b="1" dirty="0"/>
              <a:t> που φτιάχνει μια κυρία με φαντασία. Θα τα δεις στο βιντεάκι που θα βρεις  </a:t>
            </a:r>
            <a:r>
              <a:rPr lang="el-GR" b="1" dirty="0">
                <a:hlinkClick r:id="rId4"/>
              </a:rPr>
              <a:t>εδώ</a:t>
            </a:r>
            <a:r>
              <a:rPr lang="el-GR" b="1" dirty="0"/>
              <a:t> .</a:t>
            </a:r>
          </a:p>
          <a:p>
            <a:pPr algn="ctr"/>
            <a:r>
              <a:rPr lang="el-GR" b="1" dirty="0"/>
              <a:t> </a:t>
            </a:r>
            <a:endParaRPr lang="en-US" b="1" dirty="0"/>
          </a:p>
        </p:txBody>
      </p:sp>
      <p:sp>
        <p:nvSpPr>
          <p:cNvPr id="9" name="Θέση περιεχομένου 2">
            <a:extLst>
              <a:ext uri="{FF2B5EF4-FFF2-40B4-BE49-F238E27FC236}">
                <a16:creationId xmlns:a16="http://schemas.microsoft.com/office/drawing/2014/main" id="{F8DF95E6-0B1F-4316-AF85-C0D607BD773A}"/>
              </a:ext>
            </a:extLst>
          </p:cNvPr>
          <p:cNvSpPr txBox="1">
            <a:spLocks/>
          </p:cNvSpPr>
          <p:nvPr/>
        </p:nvSpPr>
        <p:spPr>
          <a:xfrm>
            <a:off x="6881566" y="5114260"/>
            <a:ext cx="5310433" cy="1051961"/>
          </a:xfrm>
          <a:prstGeom prst="rect">
            <a:avLst/>
          </a:prstGeom>
          <a:solidFill>
            <a:schemeClr val="accent4">
              <a:lumMod val="20000"/>
              <a:lumOff val="80000"/>
            </a:schemeClr>
          </a:solidFill>
        </p:spPr>
        <p:txBody>
          <a:bodyPr vert="horz" lIns="91440" tIns="45720" rIns="91440" bIns="45720"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l-GR" sz="2000" dirty="0">
              <a:solidFill>
                <a:schemeClr val="accent1">
                  <a:lumMod val="75000"/>
                </a:schemeClr>
              </a:solidFill>
              <a:effectLst>
                <a:outerShdw blurRad="38100" dist="38100" dir="2700000" algn="tl">
                  <a:srgbClr val="000000">
                    <a:alpha val="43137"/>
                  </a:srgbClr>
                </a:outerShdw>
              </a:effectLst>
            </a:endParaRPr>
          </a:p>
          <a:p>
            <a:pPr marL="0" indent="0" algn="ctr">
              <a:buFont typeface="Arial" panose="020B0604020202020204" pitchFamily="34" charset="0"/>
              <a:buNone/>
            </a:pPr>
            <a:r>
              <a:rPr lang="el-GR" sz="2000" dirty="0">
                <a:solidFill>
                  <a:schemeClr val="accent1">
                    <a:lumMod val="75000"/>
                  </a:schemeClr>
                </a:solidFill>
                <a:effectLst>
                  <a:outerShdw blurRad="38100" dist="38100" dir="2700000" algn="tl">
                    <a:srgbClr val="000000">
                      <a:alpha val="43137"/>
                    </a:srgbClr>
                  </a:outerShdw>
                </a:effectLst>
              </a:rPr>
              <a:t>Εύχομαι να είμαστε όλοι καλά </a:t>
            </a:r>
          </a:p>
          <a:p>
            <a:pPr marL="0" indent="0" algn="ctr">
              <a:buFont typeface="Arial" panose="020B0604020202020204" pitchFamily="34" charset="0"/>
              <a:buNone/>
            </a:pPr>
            <a:r>
              <a:rPr lang="el-GR" sz="2000" dirty="0">
                <a:solidFill>
                  <a:schemeClr val="accent1">
                    <a:lumMod val="75000"/>
                  </a:schemeClr>
                </a:solidFill>
                <a:effectLst>
                  <a:outerShdw blurRad="38100" dist="38100" dir="2700000" algn="tl">
                    <a:srgbClr val="000000">
                      <a:alpha val="43137"/>
                    </a:srgbClr>
                  </a:outerShdw>
                </a:effectLst>
              </a:rPr>
              <a:t>και θα είμαστε, αρκεί να φροντίζουμε την υγεία μας</a:t>
            </a:r>
          </a:p>
          <a:p>
            <a:pPr marL="0" indent="0" algn="ctr">
              <a:buFont typeface="Arial" panose="020B0604020202020204" pitchFamily="34" charset="0"/>
              <a:buNone/>
            </a:pPr>
            <a:endParaRPr lang="el-GR" sz="2000" dirty="0">
              <a:solidFill>
                <a:schemeClr val="accent1">
                  <a:lumMod val="75000"/>
                </a:schemeClr>
              </a:solidFill>
              <a:effectLst>
                <a:outerShdw blurRad="38100" dist="38100" dir="2700000" algn="tl">
                  <a:srgbClr val="000000">
                    <a:alpha val="43137"/>
                  </a:srgbClr>
                </a:outerShdw>
              </a:effectLst>
            </a:endParaRPr>
          </a:p>
          <a:p>
            <a:pPr marL="0" indent="0" algn="ctr">
              <a:buFont typeface="Arial" panose="020B0604020202020204" pitchFamily="34" charset="0"/>
              <a:buNone/>
            </a:pPr>
            <a:endParaRPr lang="el-GR" sz="2200" dirty="0">
              <a:solidFill>
                <a:schemeClr val="accent1">
                  <a:lumMod val="75000"/>
                </a:schemeClr>
              </a:solidFill>
              <a:effectLst>
                <a:outerShdw blurRad="38100" dist="38100" dir="2700000" algn="tl">
                  <a:srgbClr val="000000">
                    <a:alpha val="43137"/>
                  </a:srgbClr>
                </a:outerShdw>
              </a:effectLst>
            </a:endParaRPr>
          </a:p>
          <a:p>
            <a:pPr marL="0" indent="0" algn="ctr">
              <a:buFont typeface="Arial" panose="020B0604020202020204" pitchFamily="34" charset="0"/>
              <a:buNone/>
            </a:pPr>
            <a:endParaRPr lang="el-GR" sz="3100" b="1" dirty="0">
              <a:solidFill>
                <a:schemeClr val="accent1">
                  <a:lumMod val="75000"/>
                </a:schemeClr>
              </a:solidFill>
              <a:effectLst>
                <a:outerShdw blurRad="38100" dist="38100" dir="2700000" algn="tl">
                  <a:srgbClr val="000000">
                    <a:alpha val="43137"/>
                  </a:srgbClr>
                </a:outerShdw>
              </a:effectLst>
            </a:endParaRPr>
          </a:p>
          <a:p>
            <a:pPr algn="ctr"/>
            <a:endParaRPr lang="el-GR" dirty="0"/>
          </a:p>
        </p:txBody>
      </p:sp>
    </p:spTree>
    <p:extLst>
      <p:ext uri="{BB962C8B-B14F-4D97-AF65-F5344CB8AC3E}">
        <p14:creationId xmlns:p14="http://schemas.microsoft.com/office/powerpoint/2010/main" val="27122514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85016AEC-0320-4ED0-8ECB-FE11DDDFE1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081449"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D3CDB30C-1F82-41E6-A067-831D6E8918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081603" y="0"/>
            <a:ext cx="12191695" cy="6858000"/>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2DDA86DD-F997-4F66-A87C-5B58AB6D19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081450" y="891540"/>
            <a:ext cx="722376" cy="5071110"/>
          </a:xfrm>
          <a:prstGeom prst="rect">
            <a:avLst/>
          </a:prstGeom>
          <a:solidFill>
            <a:srgbClr val="4C52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D241B827-437E-40A3-A732-669230D6A5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83885" y="891540"/>
            <a:ext cx="10989565" cy="507111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Θέση περιεχομένου 2">
            <a:extLst>
              <a:ext uri="{FF2B5EF4-FFF2-40B4-BE49-F238E27FC236}">
                <a16:creationId xmlns:a16="http://schemas.microsoft.com/office/drawing/2014/main" id="{9A1ED45D-43F9-4E6C-AA0B-36777C862F5A}"/>
              </a:ext>
            </a:extLst>
          </p:cNvPr>
          <p:cNvSpPr>
            <a:spLocks noGrp="1"/>
          </p:cNvSpPr>
          <p:nvPr>
            <p:ph idx="1"/>
          </p:nvPr>
        </p:nvSpPr>
        <p:spPr>
          <a:xfrm>
            <a:off x="3605450" y="424205"/>
            <a:ext cx="10067688" cy="6433793"/>
          </a:xfrm>
        </p:spPr>
        <p:txBody>
          <a:bodyPr>
            <a:normAutofit fontScale="85000" lnSpcReduction="10000"/>
          </a:bodyPr>
          <a:lstStyle/>
          <a:p>
            <a:endParaRPr lang="el-GR" sz="600" dirty="0">
              <a:hlinkClick r:id="rId2"/>
            </a:endParaRPr>
          </a:p>
          <a:p>
            <a:r>
              <a:rPr lang="en-US" sz="1800" b="1" dirty="0">
                <a:hlinkClick r:id="rId2"/>
              </a:rPr>
              <a:t>Mark Rothko</a:t>
            </a:r>
            <a:r>
              <a:rPr lang="el-GR" sz="1800" b="1" dirty="0"/>
              <a:t> </a:t>
            </a:r>
            <a:r>
              <a:rPr lang="en-US" sz="1800" b="1" dirty="0"/>
              <a:t>No.5/No.22</a:t>
            </a:r>
            <a:r>
              <a:rPr lang="el-GR" sz="1800" b="1" dirty="0"/>
              <a:t>, </a:t>
            </a:r>
            <a:r>
              <a:rPr lang="en-US" sz="1800" b="1" dirty="0"/>
              <a:t>1949 - 1950</a:t>
            </a:r>
            <a:endParaRPr lang="el-GR" sz="1800" b="1" dirty="0"/>
          </a:p>
          <a:p>
            <a:r>
              <a:rPr lang="en-US" sz="1800" b="1" dirty="0"/>
              <a:t>Pablo Picasso, </a:t>
            </a:r>
            <a:r>
              <a:rPr lang="en-US" sz="1800" b="1" dirty="0" err="1"/>
              <a:t>Ascet</a:t>
            </a:r>
            <a:r>
              <a:rPr lang="en-US" sz="1800" b="1" dirty="0"/>
              <a:t>, 1903, Barnes Foundation, Lincoln University, Merion, PA, USA</a:t>
            </a:r>
            <a:r>
              <a:rPr lang="en-US" sz="1800" b="1" dirty="0">
                <a:hlinkClick r:id="rId3"/>
              </a:rPr>
              <a:t> https://www.wikiart.org/en/pablo-picasso/ascet-1903</a:t>
            </a:r>
            <a:endParaRPr lang="en-US" sz="1800" b="1" dirty="0"/>
          </a:p>
          <a:p>
            <a:r>
              <a:rPr lang="en-US" sz="1800" b="1" dirty="0">
                <a:hlinkClick r:id="rId4"/>
              </a:rPr>
              <a:t>Henri </a:t>
            </a:r>
            <a:r>
              <a:rPr lang="en-US" sz="1800" b="1" dirty="0" err="1">
                <a:hlinkClick r:id="rId4"/>
              </a:rPr>
              <a:t>Matisse</a:t>
            </a:r>
            <a:r>
              <a:rPr lang="en-US" sz="1800" b="1" dirty="0" err="1"/>
              <a:t>Dance</a:t>
            </a:r>
            <a:r>
              <a:rPr lang="en-US" sz="1800" b="1" dirty="0"/>
              <a:t> (II) 1910Hermitage Museum, Saint Petersburg, Russia </a:t>
            </a:r>
            <a:r>
              <a:rPr lang="en-US" sz="1800" b="1" dirty="0">
                <a:hlinkClick r:id="rId5"/>
              </a:rPr>
              <a:t> https://www.wikiart.org/en/henri-matisse/dance-ii-1910</a:t>
            </a:r>
            <a:endParaRPr lang="el-GR" sz="1800" b="1" dirty="0"/>
          </a:p>
          <a:p>
            <a:r>
              <a:rPr lang="en-US" sz="1800" b="1" dirty="0"/>
              <a:t>Miro, </a:t>
            </a:r>
            <a:r>
              <a:rPr lang="en-US" sz="1800" b="1" dirty="0">
                <a:hlinkClick r:id="rId6"/>
              </a:rPr>
              <a:t>http://www.edutv.gr/index.php/kallitexnika/copy-of-xromatoistories-klee-miro-van-gogh</a:t>
            </a:r>
            <a:endParaRPr lang="en-US" sz="1800" b="1" dirty="0"/>
          </a:p>
          <a:p>
            <a:r>
              <a:rPr lang="en-US" sz="1800" b="1" dirty="0"/>
              <a:t>Morris Louis  Delta Theta 1961   Color Field Painting  https://www.wikiart.org/en/morris-louis/delta-theta-1961</a:t>
            </a:r>
            <a:endParaRPr lang="el-GR" sz="1800" b="1" dirty="0"/>
          </a:p>
          <a:p>
            <a:r>
              <a:rPr lang="en-US" sz="1800" b="1" dirty="0"/>
              <a:t>Olafur Eliasson </a:t>
            </a:r>
            <a:r>
              <a:rPr lang="el-GR" sz="1800" b="1" dirty="0"/>
              <a:t>, </a:t>
            </a:r>
            <a:r>
              <a:rPr lang="en-US" sz="1800" b="1" dirty="0"/>
              <a:t>Yellow versus Purple, 2003</a:t>
            </a:r>
            <a:r>
              <a:rPr lang="el-GR" sz="1800" b="1" dirty="0"/>
              <a:t>  </a:t>
            </a:r>
            <a:r>
              <a:rPr lang="en-US" sz="1800" b="1" dirty="0">
                <a:hlinkClick r:id="rId7"/>
              </a:rPr>
              <a:t>https://pin.it/7edtJYT</a:t>
            </a:r>
            <a:endParaRPr lang="en-US" sz="1800" b="1" dirty="0"/>
          </a:p>
          <a:p>
            <a:r>
              <a:rPr lang="en-US" sz="1800" b="1" dirty="0"/>
              <a:t>Van Gogh</a:t>
            </a:r>
            <a:r>
              <a:rPr lang="el-GR" sz="1800" b="1" dirty="0"/>
              <a:t>, </a:t>
            </a:r>
            <a:r>
              <a:rPr lang="en-US" sz="1800" b="1" dirty="0">
                <a:hlinkClick r:id="rId6"/>
              </a:rPr>
              <a:t>http://www.edutv.gr/index.php/kallitexnika/copy-of-xromatoistories-klee-miro-van-gogh</a:t>
            </a:r>
            <a:endParaRPr lang="en-US" sz="1800" b="1" dirty="0"/>
          </a:p>
          <a:p>
            <a:r>
              <a:rPr lang="en-US" sz="1800" b="1" dirty="0"/>
              <a:t>Wassily  Kandinsky Composition VII 1913 </a:t>
            </a:r>
            <a:r>
              <a:rPr lang="en-US" sz="1800" b="1" dirty="0" err="1"/>
              <a:t>Λάδι</a:t>
            </a:r>
            <a:r>
              <a:rPr lang="en-US" sz="1800" b="1" dirty="0"/>
              <a:t> </a:t>
            </a:r>
            <a:r>
              <a:rPr lang="en-US" sz="1800" b="1" dirty="0" err="1"/>
              <a:t>σε</a:t>
            </a:r>
            <a:r>
              <a:rPr lang="en-US" sz="1800" b="1" dirty="0"/>
              <a:t> </a:t>
            </a:r>
            <a:r>
              <a:rPr lang="en-US" sz="1800" b="1" dirty="0" err="1"/>
              <a:t>μουσ</a:t>
            </a:r>
            <a:r>
              <a:rPr lang="en-US" sz="1800" b="1" dirty="0"/>
              <a:t>αμά  Moscow, The State Tretyakov Gallery </a:t>
            </a:r>
            <a:r>
              <a:rPr lang="en-US" sz="1800" b="1" dirty="0">
                <a:hlinkClick r:id="rId8"/>
              </a:rPr>
              <a:t>https://www.wassilykandinsky.net/work-36.php</a:t>
            </a:r>
            <a:endParaRPr lang="en-US" sz="1800" b="1" dirty="0"/>
          </a:p>
          <a:p>
            <a:pPr marL="0" indent="0">
              <a:spcBef>
                <a:spcPts val="0"/>
              </a:spcBef>
            </a:pPr>
            <a:r>
              <a:rPr lang="en-US" sz="1800" b="1" dirty="0"/>
              <a:t> Wassily  Kandinsky   Color Study. Squares with Concentric Circles 1913  Watercolor, gouache and crayon on paper  9.4 × 12.4" (23.8 × 31.4 cm)  Munich, The Städtische Galerie </a:t>
            </a:r>
            <a:r>
              <a:rPr lang="en-US" sz="1800" b="1" dirty="0" err="1"/>
              <a:t>im</a:t>
            </a:r>
            <a:r>
              <a:rPr lang="en-US" sz="1800" b="1" dirty="0"/>
              <a:t> </a:t>
            </a:r>
            <a:r>
              <a:rPr lang="en-US" sz="1800" b="1" dirty="0" err="1"/>
              <a:t>Lenbachhaus</a:t>
            </a:r>
            <a:r>
              <a:rPr lang="en-US" sz="1800" b="1" dirty="0"/>
              <a:t>                                                                               ttps://www.wassilykandinsky.net/work-370.php</a:t>
            </a:r>
            <a:endParaRPr lang="el-GR" sz="1800" b="1" dirty="0"/>
          </a:p>
          <a:p>
            <a:r>
              <a:rPr lang="en-US" sz="1800" b="1" dirty="0"/>
              <a:t>Color Changing Milk - Sick Science! #018</a:t>
            </a:r>
            <a:r>
              <a:rPr lang="el-GR" sz="1800" b="1" dirty="0"/>
              <a:t> </a:t>
            </a:r>
            <a:r>
              <a:rPr lang="en-US" sz="1800" b="1" dirty="0">
                <a:hlinkClick r:id="rId9"/>
              </a:rPr>
              <a:t>https://safeYouTube.net/w/ADDA</a:t>
            </a:r>
            <a:endParaRPr lang="el-GR" sz="1800" b="1" dirty="0"/>
          </a:p>
          <a:p>
            <a:r>
              <a:rPr lang="el-GR" sz="1800" b="1" dirty="0"/>
              <a:t> ΑΒ  </a:t>
            </a:r>
            <a:r>
              <a:rPr lang="el-GR" sz="1800" b="1" dirty="0" err="1"/>
              <a:t>Δημοτικου</a:t>
            </a:r>
            <a:r>
              <a:rPr lang="el-GR" sz="1800" b="1" dirty="0"/>
              <a:t> </a:t>
            </a:r>
            <a:r>
              <a:rPr lang="en-US" sz="1800" b="1" dirty="0"/>
              <a:t>http://ebooks.edu.gr/modules/ebook/show.php/DSGL107/134/974,3506/</a:t>
            </a:r>
            <a:endParaRPr lang="el-GR" sz="1800" b="1" dirty="0"/>
          </a:p>
          <a:p>
            <a:r>
              <a:rPr lang="el-GR" sz="1800" b="1" dirty="0"/>
              <a:t>Γ-Δ </a:t>
            </a:r>
            <a:r>
              <a:rPr lang="el-GR" sz="1800" b="1" dirty="0" err="1"/>
              <a:t>δημοτικου</a:t>
            </a:r>
            <a:r>
              <a:rPr lang="el-GR" sz="1800" b="1" dirty="0"/>
              <a:t> </a:t>
            </a:r>
            <a:r>
              <a:rPr lang="en-US" sz="1800" b="1" dirty="0"/>
              <a:t>http://ebooks.edu.gr/modules/ebook/show.php/DSDIM-A103/84/679,2545/</a:t>
            </a:r>
            <a:endParaRPr lang="el-GR" sz="1800" b="1" dirty="0"/>
          </a:p>
          <a:p>
            <a:r>
              <a:rPr lang="el-GR" sz="1800" b="1" dirty="0"/>
              <a:t>Ε-ΣΤ </a:t>
            </a:r>
            <a:r>
              <a:rPr lang="el-GR" sz="1800" b="1" dirty="0" err="1"/>
              <a:t>Δημοτικου</a:t>
            </a:r>
            <a:r>
              <a:rPr lang="el-GR" sz="1800" b="1" dirty="0"/>
              <a:t> Α</a:t>
            </a:r>
            <a:r>
              <a:rPr lang="en-US" sz="1800" b="1" dirty="0"/>
              <a:t>http://ebooks.edu.gr/modules/ebook/show.php/DSDIM-G101/290/2062,7146/</a:t>
            </a:r>
            <a:r>
              <a:rPr lang="el-GR" sz="1800" b="1" dirty="0"/>
              <a:t> Γυμνασίου </a:t>
            </a:r>
            <a:r>
              <a:rPr lang="en-US" sz="1800" b="1" dirty="0"/>
              <a:t>http://ebooks.edu.gr/modules/ebook/show.php/DSGYM-A104/56/435,1645/</a:t>
            </a:r>
            <a:endParaRPr lang="el-GR" sz="1800" b="1" dirty="0"/>
          </a:p>
          <a:p>
            <a:r>
              <a:rPr lang="el-GR" sz="1800" b="1" dirty="0"/>
              <a:t>Β Γυμνασίου </a:t>
            </a:r>
            <a:r>
              <a:rPr lang="en-US" sz="1800" b="1" dirty="0"/>
              <a:t>http://ebooks.edu.gr/modules/ebook/show.php/DSGYM-B111/24/122,751/</a:t>
            </a:r>
            <a:endParaRPr lang="el-GR" sz="1800" b="1" dirty="0"/>
          </a:p>
          <a:p>
            <a:r>
              <a:rPr lang="el-GR" sz="1800" b="1" dirty="0"/>
              <a:t>Γ Γυμνασίου </a:t>
            </a:r>
            <a:r>
              <a:rPr lang="en-US" sz="1800" b="1" dirty="0"/>
              <a:t>http://ebooks.edu.gr/modules/ebook/show.php/DSGYM-C115/297/2074,7294/</a:t>
            </a:r>
            <a:endParaRPr lang="el-GR" sz="1800" b="1" dirty="0"/>
          </a:p>
          <a:p>
            <a:pPr marL="0" indent="0">
              <a:buNone/>
            </a:pPr>
            <a:endParaRPr lang="en-US" sz="1800" b="1" dirty="0"/>
          </a:p>
          <a:p>
            <a:pPr marL="0" indent="0">
              <a:buNone/>
            </a:pPr>
            <a:r>
              <a:rPr lang="en-US" sz="1800" dirty="0"/>
              <a:t> </a:t>
            </a:r>
            <a:endParaRPr lang="en-US" sz="1800" b="1" dirty="0"/>
          </a:p>
          <a:p>
            <a:endParaRPr lang="el-GR" sz="600" dirty="0"/>
          </a:p>
        </p:txBody>
      </p:sp>
      <p:pic>
        <p:nvPicPr>
          <p:cNvPr id="4" name="Picture 2">
            <a:extLst>
              <a:ext uri="{FF2B5EF4-FFF2-40B4-BE49-F238E27FC236}">
                <a16:creationId xmlns:a16="http://schemas.microsoft.com/office/drawing/2014/main" id="{138D285A-4B3C-4328-8036-8B310D878DB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rot="5400000">
            <a:off x="-1665898" y="2388275"/>
            <a:ext cx="6858000" cy="2081449"/>
          </a:xfrm>
          <a:prstGeom prst="rect">
            <a:avLst/>
          </a:prstGeom>
        </p:spPr>
      </p:pic>
    </p:spTree>
    <p:extLst>
      <p:ext uri="{BB962C8B-B14F-4D97-AF65-F5344CB8AC3E}">
        <p14:creationId xmlns:p14="http://schemas.microsoft.com/office/powerpoint/2010/main" val="26115199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 y="0"/>
            <a:ext cx="12191979" cy="6858000"/>
          </a:xfrm>
          <a:prstGeom prst="rect">
            <a:avLst/>
          </a:prstGeom>
        </p:spPr>
      </p:pic>
      <p:pic>
        <p:nvPicPr>
          <p:cNvPr id="5122" name="Picture 2" descr="Picasso Ascet 1903">
            <a:extLst>
              <a:ext uri="{FF2B5EF4-FFF2-40B4-BE49-F238E27FC236}">
                <a16:creationId xmlns:a16="http://schemas.microsoft.com/office/drawing/2014/main" id="{C21E89B9-60FB-436C-B9BB-7582685A1AE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248" r="2" b="2"/>
          <a:stretch/>
        </p:blipFill>
        <p:spPr bwMode="auto">
          <a:xfrm>
            <a:off x="20" y="10"/>
            <a:ext cx="4635571" cy="685799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5" name="Rectangle 4"/>
          <p:cNvSpPr/>
          <p:nvPr/>
        </p:nvSpPr>
        <p:spPr>
          <a:xfrm>
            <a:off x="5379905" y="1533465"/>
            <a:ext cx="6096000" cy="5324535"/>
          </a:xfrm>
          <a:prstGeom prst="rect">
            <a:avLst/>
          </a:prstGeom>
        </p:spPr>
        <p:txBody>
          <a:bodyPr>
            <a:spAutoFit/>
          </a:bodyPr>
          <a:lstStyle/>
          <a:p>
            <a:pPr algn="ctr"/>
            <a:r>
              <a:rPr lang="el-GR" sz="2000" b="1" dirty="0"/>
              <a:t>Καλημέρα παιδιά. </a:t>
            </a:r>
          </a:p>
          <a:p>
            <a:pPr algn="ctr"/>
            <a:r>
              <a:rPr lang="el-GR" sz="2000" b="1" dirty="0"/>
              <a:t>Για φανταστείτε το νερό να ήταν χρωματιστό και όταν λουζόμασταν να </a:t>
            </a:r>
          </a:p>
          <a:p>
            <a:pPr algn="ctr"/>
            <a:r>
              <a:rPr lang="el-GR" sz="2000" b="1" dirty="0"/>
              <a:t>γινόμασταν και εμείς χρωματιστοί!!!</a:t>
            </a:r>
          </a:p>
          <a:p>
            <a:pPr algn="ctr"/>
            <a:r>
              <a:rPr lang="el-GR" sz="2000" b="1" dirty="0"/>
              <a:t>Έτσι θα ήταν πολύ εύκολο να δείχνουμε στους άλλους τα συναισθήματά μας. </a:t>
            </a:r>
          </a:p>
          <a:p>
            <a:pPr algn="ctr"/>
            <a:r>
              <a:rPr lang="el-GR" sz="2000" b="1" dirty="0"/>
              <a:t>Αν ήμασταν χαρούμενοι θα λουζόμασταν με λίγο κίτρινο </a:t>
            </a:r>
          </a:p>
          <a:p>
            <a:pPr algn="ctr"/>
            <a:r>
              <a:rPr lang="el-GR" sz="2000" b="1" dirty="0"/>
              <a:t>και θα λάμπαμε σαν τον  ήλιο. </a:t>
            </a:r>
          </a:p>
          <a:p>
            <a:pPr algn="ctr"/>
            <a:r>
              <a:rPr lang="el-GR" sz="2000" b="1" dirty="0"/>
              <a:t>Αν ήμασταν λυπημένοι μπορεί να διαλέγαμε ένα σκούρο μοβ.</a:t>
            </a:r>
          </a:p>
          <a:p>
            <a:pPr algn="ctr"/>
            <a:r>
              <a:rPr lang="el-GR" sz="2000" b="1" dirty="0"/>
              <a:t>Αν ήμασταν θυμωμένοι ένα έντονο κόκκινο.</a:t>
            </a:r>
          </a:p>
          <a:p>
            <a:pPr algn="ctr"/>
            <a:r>
              <a:rPr lang="el-GR" sz="2000" b="1" dirty="0"/>
              <a:t>Ο </a:t>
            </a:r>
            <a:r>
              <a:rPr lang="en-US" sz="2000" b="1" dirty="0"/>
              <a:t>Pablo Picasso </a:t>
            </a:r>
            <a:r>
              <a:rPr lang="el-GR" sz="2000" b="1" dirty="0"/>
              <a:t>ζωγράφισε πολλούς ανθρώπους με μπλε χρώμα</a:t>
            </a:r>
          </a:p>
          <a:p>
            <a:pPr algn="ctr"/>
            <a:r>
              <a:rPr lang="el-GR" sz="2000" b="1" dirty="0"/>
              <a:t>σε μια εποχή που μάλλον τα πράγματα </a:t>
            </a:r>
          </a:p>
          <a:p>
            <a:pPr algn="ctr"/>
            <a:r>
              <a:rPr lang="el-GR" sz="2000" b="1" dirty="0"/>
              <a:t>δεν του πήγαιναν και πολύ καλά και ήταν</a:t>
            </a:r>
            <a:r>
              <a:rPr lang="en-US" sz="2000" b="1" dirty="0"/>
              <a:t> </a:t>
            </a:r>
            <a:r>
              <a:rPr lang="el-GR" sz="2000" b="1" dirty="0"/>
              <a:t>κάπως στεναχωρημένος.</a:t>
            </a:r>
          </a:p>
        </p:txBody>
      </p:sp>
    </p:spTree>
    <p:extLst>
      <p:ext uri="{BB962C8B-B14F-4D97-AF65-F5344CB8AC3E}">
        <p14:creationId xmlns:p14="http://schemas.microsoft.com/office/powerpoint/2010/main" val="1335238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4">
            <a:lumMod val="40000"/>
            <a:lumOff val="60000"/>
          </a:schemeClr>
        </a:solidFill>
        <a:effectLst/>
      </p:bgPr>
    </p:bg>
    <p:spTree>
      <p:nvGrpSpPr>
        <p:cNvPr id="1" name=""/>
        <p:cNvGrpSpPr/>
        <p:nvPr/>
      </p:nvGrpSpPr>
      <p:grpSpPr>
        <a:xfrm>
          <a:off x="0" y="0"/>
          <a:ext cx="0" cy="0"/>
          <a:chOff x="0" y="0"/>
          <a:chExt cx="0" cy="0"/>
        </a:xfrm>
      </p:grpSpPr>
      <p:sp>
        <p:nvSpPr>
          <p:cNvPr id="73" name="Rectangle 72">
            <a:extLst>
              <a:ext uri="{FF2B5EF4-FFF2-40B4-BE49-F238E27FC236}">
                <a16:creationId xmlns:a16="http://schemas.microsoft.com/office/drawing/2014/main" id="{91F32EBA-ED97-466E-8CFA-8382584155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28" name="Picture 4">
            <a:extLst>
              <a:ext uri="{FF2B5EF4-FFF2-40B4-BE49-F238E27FC236}">
                <a16:creationId xmlns:a16="http://schemas.microsoft.com/office/drawing/2014/main" id="{F126DECF-7C66-4B69-AD95-C2F1CB4292D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3959" r="16709" b="1"/>
          <a:stretch/>
        </p:blipFill>
        <p:spPr bwMode="auto">
          <a:xfrm>
            <a:off x="4990290" y="69862"/>
            <a:ext cx="2669690" cy="2406589"/>
          </a:xfrm>
          <a:custGeom>
            <a:avLst/>
            <a:gdLst/>
            <a:ahLst/>
            <a:cxnLst/>
            <a:rect l="l" t="t" r="r" b="b"/>
            <a:pathLst>
              <a:path w="2397514" h="2161236">
                <a:moveTo>
                  <a:pt x="684017" y="0"/>
                </a:moveTo>
                <a:cubicBezTo>
                  <a:pt x="1715801" y="0"/>
                  <a:pt x="1715801" y="0"/>
                  <a:pt x="1715801" y="0"/>
                </a:cubicBezTo>
                <a:cubicBezTo>
                  <a:pt x="1768004" y="0"/>
                  <a:pt x="1835562" y="37478"/>
                  <a:pt x="1863198" y="84326"/>
                </a:cubicBezTo>
                <a:cubicBezTo>
                  <a:pt x="2379089" y="993169"/>
                  <a:pt x="2379089" y="993169"/>
                  <a:pt x="2379089" y="993169"/>
                </a:cubicBezTo>
                <a:cubicBezTo>
                  <a:pt x="2403656" y="1043140"/>
                  <a:pt x="2403656" y="1118096"/>
                  <a:pt x="2379089" y="1168068"/>
                </a:cubicBezTo>
                <a:cubicBezTo>
                  <a:pt x="1863198" y="2076910"/>
                  <a:pt x="1863198" y="2076910"/>
                  <a:pt x="1863198" y="2076910"/>
                </a:cubicBezTo>
                <a:cubicBezTo>
                  <a:pt x="1835562" y="2123759"/>
                  <a:pt x="1768004" y="2161236"/>
                  <a:pt x="1715801" y="2161236"/>
                </a:cubicBezTo>
                <a:lnTo>
                  <a:pt x="684017" y="2161236"/>
                </a:lnTo>
                <a:cubicBezTo>
                  <a:pt x="628744" y="2161236"/>
                  <a:pt x="561187" y="2123759"/>
                  <a:pt x="536621" y="2076910"/>
                </a:cubicBezTo>
                <a:cubicBezTo>
                  <a:pt x="20729" y="1168068"/>
                  <a:pt x="20729" y="1168068"/>
                  <a:pt x="20729" y="1168068"/>
                </a:cubicBezTo>
                <a:cubicBezTo>
                  <a:pt x="-6909" y="1118096"/>
                  <a:pt x="-6909" y="1043140"/>
                  <a:pt x="20729" y="993169"/>
                </a:cubicBezTo>
                <a:cubicBezTo>
                  <a:pt x="536621" y="84326"/>
                  <a:pt x="536621" y="84326"/>
                  <a:pt x="536621" y="84326"/>
                </a:cubicBezTo>
                <a:cubicBezTo>
                  <a:pt x="561187" y="37478"/>
                  <a:pt x="628744" y="0"/>
                  <a:pt x="684017" y="0"/>
                </a:cubicBezTo>
                <a:close/>
              </a:path>
            </a:pathLst>
          </a:cu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2388276" y="2388274"/>
            <a:ext cx="6858000" cy="2081449"/>
          </a:xfrm>
          <a:prstGeom prst="rect">
            <a:avLst/>
          </a:prstGeom>
        </p:spPr>
      </p:pic>
      <p:pic>
        <p:nvPicPr>
          <p:cNvPr id="1026" name="Picture 2" descr="holi – Mulberry Public Library">
            <a:extLst>
              <a:ext uri="{FF2B5EF4-FFF2-40B4-BE49-F238E27FC236}">
                <a16:creationId xmlns:a16="http://schemas.microsoft.com/office/drawing/2014/main" id="{61022175-4F3E-4F4B-8A60-D3015D52C5E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9247" b="2"/>
          <a:stretch/>
        </p:blipFill>
        <p:spPr bwMode="auto">
          <a:xfrm>
            <a:off x="3774333" y="592896"/>
            <a:ext cx="8257228" cy="6050436"/>
          </a:xfrm>
          <a:custGeom>
            <a:avLst/>
            <a:gdLst/>
            <a:ahLst/>
            <a:cxnLst/>
            <a:rect l="l" t="t" r="r" b="b"/>
            <a:pathLst>
              <a:path w="6274683" h="4597738">
                <a:moveTo>
                  <a:pt x="373676" y="2507768"/>
                </a:moveTo>
                <a:cubicBezTo>
                  <a:pt x="937335" y="2507768"/>
                  <a:pt x="937335" y="2507768"/>
                  <a:pt x="937335" y="2507768"/>
                </a:cubicBezTo>
                <a:cubicBezTo>
                  <a:pt x="965853" y="2507768"/>
                  <a:pt x="1002759" y="2527661"/>
                  <a:pt x="1017857" y="2552528"/>
                </a:cubicBezTo>
                <a:cubicBezTo>
                  <a:pt x="1299687" y="3034940"/>
                  <a:pt x="1299687" y="3034940"/>
                  <a:pt x="1299687" y="3034940"/>
                </a:cubicBezTo>
                <a:cubicBezTo>
                  <a:pt x="1313107" y="3061464"/>
                  <a:pt x="1313107" y="3101250"/>
                  <a:pt x="1299687" y="3127775"/>
                </a:cubicBezTo>
                <a:cubicBezTo>
                  <a:pt x="1017857" y="3610186"/>
                  <a:pt x="1017857" y="3610186"/>
                  <a:pt x="1017857" y="3610186"/>
                </a:cubicBezTo>
                <a:cubicBezTo>
                  <a:pt x="1002759" y="3635053"/>
                  <a:pt x="965853" y="3654946"/>
                  <a:pt x="937335" y="3654946"/>
                </a:cubicBezTo>
                <a:lnTo>
                  <a:pt x="373676" y="3654946"/>
                </a:lnTo>
                <a:cubicBezTo>
                  <a:pt x="343480" y="3654946"/>
                  <a:pt x="306574" y="3635053"/>
                  <a:pt x="293153" y="3610186"/>
                </a:cubicBezTo>
                <a:cubicBezTo>
                  <a:pt x="11324" y="3127775"/>
                  <a:pt x="11324" y="3127775"/>
                  <a:pt x="11324" y="3127775"/>
                </a:cubicBezTo>
                <a:cubicBezTo>
                  <a:pt x="-3774" y="3101250"/>
                  <a:pt x="-3774" y="3061464"/>
                  <a:pt x="11324" y="3034940"/>
                </a:cubicBezTo>
                <a:cubicBezTo>
                  <a:pt x="293153" y="2552528"/>
                  <a:pt x="293153" y="2552528"/>
                  <a:pt x="293153" y="2552528"/>
                </a:cubicBezTo>
                <a:cubicBezTo>
                  <a:pt x="306574" y="2527661"/>
                  <a:pt x="343480" y="2507768"/>
                  <a:pt x="373676" y="2507768"/>
                </a:cubicBezTo>
                <a:close/>
                <a:moveTo>
                  <a:pt x="2963165" y="0"/>
                </a:moveTo>
                <a:lnTo>
                  <a:pt x="3100668" y="0"/>
                </a:lnTo>
                <a:cubicBezTo>
                  <a:pt x="4782082" y="0"/>
                  <a:pt x="4782082" y="0"/>
                  <a:pt x="4782082" y="0"/>
                </a:cubicBezTo>
                <a:cubicBezTo>
                  <a:pt x="4896379" y="0"/>
                  <a:pt x="5044296" y="79730"/>
                  <a:pt x="5104806" y="179392"/>
                </a:cubicBezTo>
                <a:cubicBezTo>
                  <a:pt x="6234342" y="2112834"/>
                  <a:pt x="6234342" y="2112834"/>
                  <a:pt x="6234342" y="2112834"/>
                </a:cubicBezTo>
                <a:cubicBezTo>
                  <a:pt x="6288131" y="2219140"/>
                  <a:pt x="6288131" y="2378598"/>
                  <a:pt x="6234342" y="2484906"/>
                </a:cubicBezTo>
                <a:cubicBezTo>
                  <a:pt x="5104806" y="4418346"/>
                  <a:pt x="5104806" y="4418346"/>
                  <a:pt x="5104806" y="4418346"/>
                </a:cubicBezTo>
                <a:cubicBezTo>
                  <a:pt x="5044296" y="4518010"/>
                  <a:pt x="4896379" y="4597738"/>
                  <a:pt x="4782082" y="4597738"/>
                </a:cubicBezTo>
                <a:lnTo>
                  <a:pt x="2523007" y="4597738"/>
                </a:lnTo>
                <a:cubicBezTo>
                  <a:pt x="2401986" y="4597738"/>
                  <a:pt x="2254071" y="4518010"/>
                  <a:pt x="2200284" y="4418346"/>
                </a:cubicBezTo>
                <a:cubicBezTo>
                  <a:pt x="1070747" y="2484906"/>
                  <a:pt x="1070747" y="2484906"/>
                  <a:pt x="1070747" y="2484906"/>
                </a:cubicBezTo>
                <a:cubicBezTo>
                  <a:pt x="1010234" y="2378598"/>
                  <a:pt x="1010234" y="2219140"/>
                  <a:pt x="1070747" y="2112834"/>
                </a:cubicBezTo>
                <a:cubicBezTo>
                  <a:pt x="1141343" y="1991994"/>
                  <a:pt x="1207527" y="1878706"/>
                  <a:pt x="1269574" y="1772499"/>
                </a:cubicBezTo>
                <a:lnTo>
                  <a:pt x="1354552" y="1627041"/>
                </a:lnTo>
                <a:lnTo>
                  <a:pt x="2423436" y="1627041"/>
                </a:lnTo>
                <a:cubicBezTo>
                  <a:pt x="2482091" y="1627041"/>
                  <a:pt x="2557999" y="1586126"/>
                  <a:pt x="2589052" y="1534980"/>
                </a:cubicBezTo>
                <a:cubicBezTo>
                  <a:pt x="2589052" y="1534980"/>
                  <a:pt x="2589052" y="1534980"/>
                  <a:pt x="3168709" y="542774"/>
                </a:cubicBezTo>
                <a:cubicBezTo>
                  <a:pt x="3196312" y="488219"/>
                  <a:pt x="3196312" y="406388"/>
                  <a:pt x="3168709" y="351833"/>
                </a:cubicBezTo>
                <a:cubicBezTo>
                  <a:pt x="3168709" y="351833"/>
                  <a:pt x="3168709" y="351833"/>
                  <a:pt x="2980349" y="29414"/>
                </a:cubicBezTo>
                <a:close/>
              </a:path>
            </a:pathLst>
          </a:custGeom>
          <a:noFill/>
          <a:extLst>
            <a:ext uri="{909E8E84-426E-40DD-AFC4-6F175D3DCCD1}">
              <a14:hiddenFill xmlns:a14="http://schemas.microsoft.com/office/drawing/2010/main">
                <a:solidFill>
                  <a:srgbClr val="FFFFFF"/>
                </a:solidFill>
              </a14:hiddenFill>
            </a:ext>
          </a:extLst>
        </p:spPr>
      </p:pic>
      <p:sp>
        <p:nvSpPr>
          <p:cNvPr id="4" name="Rounded Rectangular Callout 3"/>
          <p:cNvSpPr/>
          <p:nvPr/>
        </p:nvSpPr>
        <p:spPr>
          <a:xfrm>
            <a:off x="211016" y="592895"/>
            <a:ext cx="4171298" cy="3510181"/>
          </a:xfrm>
          <a:prstGeom prst="wedgeRoundRectCallout">
            <a:avLst>
              <a:gd name="adj1" fmla="val 86813"/>
              <a:gd name="adj2" fmla="val -37029"/>
              <a:gd name="adj3" fmla="val 16667"/>
            </a:avLst>
          </a:prstGeom>
          <a:solidFill>
            <a:schemeClr val="accent1">
              <a:lumMod val="75000"/>
            </a:schemeClr>
          </a:solidFill>
          <a:ln w="7620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2" name="TextBox 1">
            <a:extLst>
              <a:ext uri="{FF2B5EF4-FFF2-40B4-BE49-F238E27FC236}">
                <a16:creationId xmlns:a16="http://schemas.microsoft.com/office/drawing/2014/main" id="{3B04F686-AE9D-486A-808C-C5C28E280583}"/>
              </a:ext>
            </a:extLst>
          </p:cNvPr>
          <p:cNvSpPr txBox="1"/>
          <p:nvPr/>
        </p:nvSpPr>
        <p:spPr>
          <a:xfrm>
            <a:off x="515814" y="378228"/>
            <a:ext cx="3866497" cy="3536236"/>
          </a:xfrm>
          <a:prstGeom prst="rect">
            <a:avLst/>
          </a:prstGeom>
          <a:noFill/>
        </p:spPr>
        <p:txBody>
          <a:bodyPr vert="horz" lIns="91440" tIns="45720" rIns="91440" bIns="45720" rtlCol="0">
            <a:normAutofit fontScale="92500" lnSpcReduction="20000"/>
          </a:bodyPr>
          <a:lstStyle/>
          <a:p>
            <a:pPr algn="ctr">
              <a:lnSpc>
                <a:spcPct val="90000"/>
              </a:lnSpc>
              <a:spcAft>
                <a:spcPts val="600"/>
              </a:spcAft>
            </a:pPr>
            <a:endParaRPr lang="el-GR" sz="2400" b="1" dirty="0"/>
          </a:p>
          <a:p>
            <a:pPr algn="ctr">
              <a:lnSpc>
                <a:spcPct val="90000"/>
              </a:lnSpc>
              <a:spcAft>
                <a:spcPts val="600"/>
              </a:spcAft>
            </a:pPr>
            <a:r>
              <a:rPr lang="en-US" sz="2400" b="1" dirty="0">
                <a:solidFill>
                  <a:schemeClr val="bg1"/>
                </a:solidFill>
              </a:rPr>
              <a:t>Στην Ινδία έχουν μια γιορτή </a:t>
            </a:r>
            <a:r>
              <a:rPr lang="el-GR" sz="2400" b="1" dirty="0">
                <a:solidFill>
                  <a:schemeClr val="bg1"/>
                </a:solidFill>
              </a:rPr>
              <a:t>χρωματιστή.</a:t>
            </a:r>
          </a:p>
          <a:p>
            <a:pPr algn="ctr">
              <a:lnSpc>
                <a:spcPct val="90000"/>
              </a:lnSpc>
              <a:spcAft>
                <a:spcPts val="600"/>
              </a:spcAft>
            </a:pPr>
            <a:r>
              <a:rPr lang="en-US" sz="2400" b="1" dirty="0">
                <a:solidFill>
                  <a:schemeClr val="bg1"/>
                </a:solidFill>
              </a:rPr>
              <a:t> </a:t>
            </a:r>
            <a:r>
              <a:rPr lang="el-GR" sz="2400" b="1" dirty="0">
                <a:solidFill>
                  <a:schemeClr val="bg1"/>
                </a:solidFill>
              </a:rPr>
              <a:t>Ο</a:t>
            </a:r>
            <a:r>
              <a:rPr lang="en-US" sz="2400" b="1" dirty="0">
                <a:solidFill>
                  <a:schemeClr val="bg1"/>
                </a:solidFill>
              </a:rPr>
              <a:t>ι άνθρωποι παίζουν με τα χρώματα.  Βάφουν χρωματιστά τα πρόσωπά τους, πασαλείβουν ο ένας τον άλλο με χρώματα κα</a:t>
            </a:r>
            <a:r>
              <a:rPr lang="el-GR" sz="2400" b="1" dirty="0">
                <a:solidFill>
                  <a:schemeClr val="bg1"/>
                </a:solidFill>
              </a:rPr>
              <a:t>ι παίζουν </a:t>
            </a:r>
            <a:r>
              <a:rPr lang="el-GR" sz="2400" b="1" dirty="0" err="1">
                <a:solidFill>
                  <a:schemeClr val="bg1"/>
                </a:solidFill>
              </a:rPr>
              <a:t>χρωματοπόλεμο</a:t>
            </a:r>
            <a:r>
              <a:rPr lang="en-US" sz="2400" b="1" dirty="0">
                <a:solidFill>
                  <a:schemeClr val="bg1"/>
                </a:solidFill>
              </a:rPr>
              <a:t>. </a:t>
            </a:r>
            <a:endParaRPr lang="el-GR" sz="2400" b="1" dirty="0">
              <a:solidFill>
                <a:schemeClr val="bg1"/>
              </a:solidFill>
            </a:endParaRPr>
          </a:p>
          <a:p>
            <a:pPr algn="ctr">
              <a:lnSpc>
                <a:spcPct val="90000"/>
              </a:lnSpc>
              <a:spcAft>
                <a:spcPts val="600"/>
              </a:spcAft>
            </a:pPr>
            <a:r>
              <a:rPr lang="en-US" sz="2400" b="1" dirty="0">
                <a:solidFill>
                  <a:schemeClr val="bg1"/>
                </a:solidFill>
              </a:rPr>
              <a:t>Κάτι σαν </a:t>
            </a:r>
            <a:r>
              <a:rPr lang="el-GR" sz="2400" b="1" dirty="0">
                <a:solidFill>
                  <a:schemeClr val="bg1"/>
                </a:solidFill>
              </a:rPr>
              <a:t>το δικό μας</a:t>
            </a:r>
            <a:r>
              <a:rPr lang="en-US" sz="2400" b="1" dirty="0">
                <a:solidFill>
                  <a:schemeClr val="bg1"/>
                </a:solidFill>
              </a:rPr>
              <a:t> α</a:t>
            </a:r>
            <a:r>
              <a:rPr lang="en-US" sz="2400" b="1" dirty="0" err="1">
                <a:solidFill>
                  <a:schemeClr val="bg1"/>
                </a:solidFill>
              </a:rPr>
              <a:t>λευρο</a:t>
            </a:r>
            <a:r>
              <a:rPr lang="en-US" sz="2400" b="1" dirty="0">
                <a:solidFill>
                  <a:schemeClr val="bg1"/>
                </a:solidFill>
              </a:rPr>
              <a:t>πόλεμο δηλαδή αλλά με χρώμα</a:t>
            </a:r>
            <a:r>
              <a:rPr lang="el-GR" sz="2400" b="1" dirty="0">
                <a:solidFill>
                  <a:schemeClr val="bg1"/>
                </a:solidFill>
              </a:rPr>
              <a:t>.</a:t>
            </a:r>
            <a:endParaRPr lang="en-US" sz="2400" b="1" dirty="0">
              <a:solidFill>
                <a:schemeClr val="bg1"/>
              </a:solidFill>
            </a:endParaRPr>
          </a:p>
        </p:txBody>
      </p:sp>
      <p:sp>
        <p:nvSpPr>
          <p:cNvPr id="6" name="TextBox 5"/>
          <p:cNvSpPr txBox="1"/>
          <p:nvPr/>
        </p:nvSpPr>
        <p:spPr>
          <a:xfrm>
            <a:off x="2161719" y="5411244"/>
            <a:ext cx="3225228" cy="646331"/>
          </a:xfrm>
          <a:prstGeom prst="rect">
            <a:avLst/>
          </a:prstGeom>
          <a:noFill/>
        </p:spPr>
        <p:txBody>
          <a:bodyPr wrap="square" rtlCol="0">
            <a:spAutoFit/>
          </a:bodyPr>
          <a:lstStyle/>
          <a:p>
            <a:r>
              <a:rPr lang="el-GR" b="1" dirty="0">
                <a:solidFill>
                  <a:schemeClr val="bg1"/>
                </a:solidFill>
              </a:rPr>
              <a:t>* Παίξε και εσύ με χρώματα και λέξεις </a:t>
            </a:r>
            <a:r>
              <a:rPr lang="el-GR" b="1" dirty="0">
                <a:solidFill>
                  <a:schemeClr val="bg1"/>
                </a:solidFill>
                <a:hlinkClick r:id="rId5"/>
              </a:rPr>
              <a:t>εδώ</a:t>
            </a:r>
            <a:r>
              <a:rPr lang="el-GR" b="1" dirty="0">
                <a:solidFill>
                  <a:schemeClr val="bg1"/>
                </a:solidFill>
              </a:rPr>
              <a:t> </a:t>
            </a:r>
          </a:p>
        </p:txBody>
      </p:sp>
    </p:spTree>
    <p:extLst>
      <p:ext uri="{BB962C8B-B14F-4D97-AF65-F5344CB8AC3E}">
        <p14:creationId xmlns:p14="http://schemas.microsoft.com/office/powerpoint/2010/main" val="16508058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A50021"/>
        </a:solidFill>
        <a:effectLst/>
      </p:bgPr>
    </p:bg>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0223AF5-A01E-4124-B662-2A365B6AB6B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2319" t="6934" r="12130" b="84892"/>
          <a:stretch/>
        </p:blipFill>
        <p:spPr bwMode="auto">
          <a:xfrm>
            <a:off x="5146233" y="-1"/>
            <a:ext cx="3501652" cy="197657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3360112A-B745-4FE3-80EF-E2BAA597095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2055" t="24367" r="12757" b="67408"/>
          <a:stretch/>
        </p:blipFill>
        <p:spPr bwMode="auto">
          <a:xfrm>
            <a:off x="8729022" y="13851"/>
            <a:ext cx="3438522" cy="196272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A5AB7F12-911A-407C-AB9B-F5AF2445C84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2538" t="59797" r="12275" b="32421"/>
          <a:stretch/>
        </p:blipFill>
        <p:spPr bwMode="auto">
          <a:xfrm>
            <a:off x="8847682" y="2023891"/>
            <a:ext cx="3201202" cy="196272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62AD5ABE-DFEA-4DA3-AA7D-FB7BD4EF1F3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5919" t="41953" r="11704" b="49785"/>
          <a:stretch/>
        </p:blipFill>
        <p:spPr bwMode="auto">
          <a:xfrm>
            <a:off x="5146233" y="1976577"/>
            <a:ext cx="3501652" cy="213066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a:extLst>
              <a:ext uri="{FF2B5EF4-FFF2-40B4-BE49-F238E27FC236}">
                <a16:creationId xmlns:a16="http://schemas.microsoft.com/office/drawing/2014/main" id="{280B26D8-F3AB-4BA8-8D82-6F1890F2C530}"/>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2406" t="77038" r="11704" b="14949"/>
          <a:stretch/>
        </p:blipFill>
        <p:spPr bwMode="auto">
          <a:xfrm>
            <a:off x="7318826" y="4091708"/>
            <a:ext cx="4873174" cy="2684833"/>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6565A441-CE9A-4D85-9D90-4EA56BEE2F9E}"/>
              </a:ext>
            </a:extLst>
          </p:cNvPr>
          <p:cNvSpPr txBox="1"/>
          <p:nvPr/>
        </p:nvSpPr>
        <p:spPr>
          <a:xfrm>
            <a:off x="460443" y="301405"/>
            <a:ext cx="4231149" cy="3416320"/>
          </a:xfrm>
          <a:prstGeom prst="rect">
            <a:avLst/>
          </a:prstGeom>
          <a:solidFill>
            <a:srgbClr val="CCECFF"/>
          </a:solidFill>
        </p:spPr>
        <p:txBody>
          <a:bodyPr wrap="square" rtlCol="0">
            <a:spAutoFit/>
          </a:bodyPr>
          <a:lstStyle/>
          <a:p>
            <a:pPr algn="ctr"/>
            <a:endParaRPr lang="el-GR" b="1" dirty="0"/>
          </a:p>
          <a:p>
            <a:pPr algn="ctr"/>
            <a:r>
              <a:rPr lang="el-GR" b="1" dirty="0"/>
              <a:t>Από τα πολλά χρώματα που υπάρχουν </a:t>
            </a:r>
          </a:p>
          <a:p>
            <a:pPr algn="ctr"/>
            <a:r>
              <a:rPr lang="el-GR" b="1" dirty="0"/>
              <a:t>οι καλλιτέχνες επιλέγουν </a:t>
            </a:r>
          </a:p>
          <a:p>
            <a:pPr algn="ctr"/>
            <a:r>
              <a:rPr lang="el-GR" b="1" dirty="0"/>
              <a:t>ορισμένα μόνο χρώματα για να ζωγραφίσουν τα έργα τους.  </a:t>
            </a:r>
          </a:p>
          <a:p>
            <a:pPr algn="ctr"/>
            <a:r>
              <a:rPr lang="el-GR" b="1" dirty="0"/>
              <a:t>Έτσι μπορούμε να καταλάβουμε και από τα χρώματα που χρησιμοποιούν, ότι ένα έργο είναι δικό τους. Στις εικόνες αριστερά βλέπεις τα έργα μερικών καλλιτεχνών και δίπλα σε </a:t>
            </a:r>
            <a:r>
              <a:rPr lang="el-GR" b="1" dirty="0" err="1"/>
              <a:t>τριγωνάκια</a:t>
            </a:r>
            <a:r>
              <a:rPr lang="el-GR" b="1" dirty="0"/>
              <a:t> τα χρώματα που προτιμούν.</a:t>
            </a:r>
          </a:p>
          <a:p>
            <a:pPr algn="ctr"/>
            <a:endParaRPr lang="el-GR" b="1" dirty="0"/>
          </a:p>
        </p:txBody>
      </p:sp>
      <p:sp>
        <p:nvSpPr>
          <p:cNvPr id="3" name="TextBox 2">
            <a:extLst>
              <a:ext uri="{FF2B5EF4-FFF2-40B4-BE49-F238E27FC236}">
                <a16:creationId xmlns:a16="http://schemas.microsoft.com/office/drawing/2014/main" id="{86B98421-DDD3-4183-9F5E-50B193FA86D8}"/>
              </a:ext>
            </a:extLst>
          </p:cNvPr>
          <p:cNvSpPr txBox="1"/>
          <p:nvPr/>
        </p:nvSpPr>
        <p:spPr>
          <a:xfrm>
            <a:off x="460443" y="4371386"/>
            <a:ext cx="6057089" cy="1200329"/>
          </a:xfrm>
          <a:prstGeom prst="rect">
            <a:avLst/>
          </a:prstGeom>
          <a:solidFill>
            <a:schemeClr val="accent6">
              <a:lumMod val="20000"/>
              <a:lumOff val="80000"/>
            </a:schemeClr>
          </a:solidFill>
        </p:spPr>
        <p:txBody>
          <a:bodyPr wrap="square" rtlCol="0">
            <a:spAutoFit/>
          </a:bodyPr>
          <a:lstStyle/>
          <a:p>
            <a:pPr algn="ctr"/>
            <a:endParaRPr lang="el-GR" dirty="0"/>
          </a:p>
          <a:p>
            <a:pPr algn="ctr"/>
            <a:r>
              <a:rPr lang="el-GR" b="1" dirty="0"/>
              <a:t>Θα ήθελες να παίξεις και εσύ ένα τέτοιο παιχνίδι. </a:t>
            </a:r>
          </a:p>
          <a:p>
            <a:pPr algn="ctr"/>
            <a:r>
              <a:rPr lang="el-GR" b="1" dirty="0"/>
              <a:t>Να ζωγραφίσεις δηλαδή κάτι με συγκεκριμένη παλέτα χρωμάτων μπορείς </a:t>
            </a:r>
            <a:r>
              <a:rPr lang="el-GR" b="1" dirty="0">
                <a:hlinkClick r:id="rId7"/>
              </a:rPr>
              <a:t>εδώ</a:t>
            </a:r>
            <a:endParaRPr lang="el-GR" dirty="0"/>
          </a:p>
        </p:txBody>
      </p:sp>
    </p:spTree>
    <p:extLst>
      <p:ext uri="{BB962C8B-B14F-4D97-AF65-F5344CB8AC3E}">
        <p14:creationId xmlns:p14="http://schemas.microsoft.com/office/powerpoint/2010/main" val="5001330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4">
            <a:lumMod val="40000"/>
            <a:lumOff val="60000"/>
          </a:schemeClr>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9881" y="133314"/>
            <a:ext cx="11490196" cy="923330"/>
          </a:xfrm>
          <a:prstGeom prst="rect">
            <a:avLst/>
          </a:prstGeom>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59603" y="1328702"/>
            <a:ext cx="7138050" cy="4020178"/>
          </a:xfrm>
          <a:prstGeom prst="rect">
            <a:avLst/>
          </a:prstGeom>
        </p:spPr>
      </p:pic>
      <p:sp>
        <p:nvSpPr>
          <p:cNvPr id="3" name="TextBox 2"/>
          <p:cNvSpPr txBox="1"/>
          <p:nvPr/>
        </p:nvSpPr>
        <p:spPr>
          <a:xfrm>
            <a:off x="374753" y="2035383"/>
            <a:ext cx="3207895" cy="2862322"/>
          </a:xfrm>
          <a:prstGeom prst="rect">
            <a:avLst/>
          </a:prstGeom>
          <a:solidFill>
            <a:srgbClr val="CCECFF"/>
          </a:solidFill>
        </p:spPr>
        <p:txBody>
          <a:bodyPr wrap="square" rtlCol="0">
            <a:spAutoFit/>
          </a:bodyPr>
          <a:lstStyle/>
          <a:p>
            <a:pPr algn="ctr"/>
            <a:r>
              <a:rPr lang="el-GR" b="1" dirty="0"/>
              <a:t>Όταν  πέσει φως  πάνω σε ένα αντικείμενο, ανάλογα  με το υλικό από το οποίο είναι φτιαγμένο το αντικείμενο, ένα μέρος του φωτός απορροφάται και ένα μέρος του φωτός αντανακλάται. Το φως που αντανακλάται από το αντικείμενο είναι το χρώμα που  βλέπουμε. </a:t>
            </a:r>
          </a:p>
        </p:txBody>
      </p:sp>
      <p:sp>
        <p:nvSpPr>
          <p:cNvPr id="4" name="TextBox 3"/>
          <p:cNvSpPr txBox="1"/>
          <p:nvPr/>
        </p:nvSpPr>
        <p:spPr>
          <a:xfrm>
            <a:off x="4059603" y="5529298"/>
            <a:ext cx="7317234" cy="923330"/>
          </a:xfrm>
          <a:prstGeom prst="rect">
            <a:avLst/>
          </a:prstGeom>
          <a:solidFill>
            <a:schemeClr val="accent5">
              <a:lumMod val="20000"/>
              <a:lumOff val="80000"/>
            </a:schemeClr>
          </a:solidFill>
        </p:spPr>
        <p:txBody>
          <a:bodyPr wrap="square" rtlCol="0">
            <a:spAutoFit/>
          </a:bodyPr>
          <a:lstStyle/>
          <a:p>
            <a:pPr algn="ctr"/>
            <a:br>
              <a:rPr lang="el-GR" dirty="0"/>
            </a:br>
            <a:r>
              <a:rPr lang="el-GR" b="1" dirty="0"/>
              <a:t>Ο </a:t>
            </a:r>
            <a:r>
              <a:rPr lang="el-GR" b="1" dirty="0" err="1"/>
              <a:t>Olafur</a:t>
            </a:r>
            <a:r>
              <a:rPr lang="el-GR" b="1" dirty="0"/>
              <a:t> </a:t>
            </a:r>
            <a:r>
              <a:rPr lang="el-GR" b="1" dirty="0" err="1"/>
              <a:t>Eliasson</a:t>
            </a:r>
            <a:r>
              <a:rPr lang="el-GR" b="1" dirty="0"/>
              <a:t>  ένας καλλιτέχνης από τη Δανία έκανε πολλά έργα πειραματιζόμενος με το φως το χρώμα και το υλικό.</a:t>
            </a:r>
          </a:p>
        </p:txBody>
      </p:sp>
      <p:sp>
        <p:nvSpPr>
          <p:cNvPr id="7" name="Rectangle 6"/>
          <p:cNvSpPr/>
          <p:nvPr/>
        </p:nvSpPr>
        <p:spPr>
          <a:xfrm>
            <a:off x="2088093" y="133314"/>
            <a:ext cx="7553094" cy="923330"/>
          </a:xfrm>
          <a:prstGeom prst="rect">
            <a:avLst/>
          </a:prstGeom>
          <a:noFill/>
        </p:spPr>
        <p:txBody>
          <a:bodyPr wrap="none" lIns="91440" tIns="45720" rIns="91440" bIns="45720">
            <a:spAutoFit/>
          </a:bodyPr>
          <a:lstStyle/>
          <a:p>
            <a:pPr algn="ctr"/>
            <a:r>
              <a:rPr lang="el-GR" sz="5400" b="0" cap="none" spc="0" dirty="0">
                <a:ln w="10160">
                  <a:solidFill>
                    <a:schemeClr val="accent1"/>
                  </a:solidFill>
                  <a:prstDash val="solid"/>
                </a:ln>
                <a:solidFill>
                  <a:srgbClr val="FF0000"/>
                </a:solidFill>
                <a:effectLst>
                  <a:outerShdw blurRad="38100" dist="32000" dir="5400000" algn="tl">
                    <a:srgbClr val="000000">
                      <a:alpha val="30000"/>
                    </a:srgbClr>
                  </a:outerShdw>
                </a:effectLst>
              </a:rPr>
              <a:t>Γιατί</a:t>
            </a:r>
            <a:r>
              <a:rPr lang="el-GR" sz="5400" b="0" cap="none" spc="0" dirty="0">
                <a:ln w="10160">
                  <a:solidFill>
                    <a:schemeClr val="accent1"/>
                  </a:solidFill>
                  <a:prstDash val="solid"/>
                </a:ln>
                <a:solidFill>
                  <a:srgbClr val="FFFFFF"/>
                </a:solidFill>
                <a:effectLst>
                  <a:outerShdw blurRad="38100" dist="32000" dir="5400000" algn="tl">
                    <a:srgbClr val="000000">
                      <a:alpha val="30000"/>
                    </a:srgbClr>
                  </a:outerShdw>
                </a:effectLst>
              </a:rPr>
              <a:t> βλέπουμε χρώματα; </a:t>
            </a:r>
          </a:p>
        </p:txBody>
      </p:sp>
    </p:spTree>
    <p:extLst>
      <p:ext uri="{BB962C8B-B14F-4D97-AF65-F5344CB8AC3E}">
        <p14:creationId xmlns:p14="http://schemas.microsoft.com/office/powerpoint/2010/main" val="35921199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2">
            <a:extLst>
              <a:ext uri="{28A0092B-C50C-407E-A947-70E740481C1C}">
                <a14:useLocalDpi xmlns:a14="http://schemas.microsoft.com/office/drawing/2010/main" val="0"/>
              </a:ext>
            </a:extLst>
          </a:blip>
          <a:srcRect l="12122" t="14374" r="10689"/>
          <a:stretch/>
        </p:blipFill>
        <p:spPr>
          <a:xfrm>
            <a:off x="5779469" y="2361016"/>
            <a:ext cx="5681058" cy="4237126"/>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4656" y="404814"/>
            <a:ext cx="10972799" cy="1573888"/>
          </a:xfrm>
          <a:prstGeom prst="rect">
            <a:avLst/>
          </a:prstGeom>
        </p:spPr>
      </p:pic>
      <p:sp>
        <p:nvSpPr>
          <p:cNvPr id="6" name="Rectangle 5"/>
          <p:cNvSpPr/>
          <p:nvPr/>
        </p:nvSpPr>
        <p:spPr>
          <a:xfrm>
            <a:off x="1404478" y="730093"/>
            <a:ext cx="7973978" cy="923330"/>
          </a:xfrm>
          <a:prstGeom prst="rect">
            <a:avLst/>
          </a:prstGeom>
          <a:noFill/>
        </p:spPr>
        <p:txBody>
          <a:bodyPr wrap="none" lIns="91440" tIns="45720" rIns="91440" bIns="45720">
            <a:spAutoFit/>
          </a:bodyPr>
          <a:lstStyle/>
          <a:p>
            <a:pPr algn="ctr"/>
            <a:r>
              <a:rPr lang="el-GR" sz="5400" b="0" cap="none" spc="0" dirty="0">
                <a:ln w="19050">
                  <a:solidFill>
                    <a:schemeClr val="accent1"/>
                  </a:solidFill>
                  <a:prstDash val="solid"/>
                </a:ln>
                <a:solidFill>
                  <a:srgbClr val="FFFFFF"/>
                </a:solidFill>
                <a:effectLst>
                  <a:outerShdw blurRad="38100" dist="32000" dir="5400000" algn="tl">
                    <a:srgbClr val="000000">
                      <a:alpha val="30000"/>
                    </a:srgbClr>
                  </a:outerShdw>
                </a:effectLst>
              </a:rPr>
              <a:t>Πείραμα: Χρωματιστό γάλα</a:t>
            </a:r>
            <a:endParaRPr lang="en-US" sz="5400" b="0" cap="none" spc="0" dirty="0">
              <a:ln w="19050">
                <a:solidFill>
                  <a:schemeClr val="accent1"/>
                </a:solidFill>
                <a:prstDash val="solid"/>
              </a:ln>
              <a:solidFill>
                <a:srgbClr val="FFFFFF"/>
              </a:solidFill>
              <a:effectLst>
                <a:outerShdw blurRad="38100" dist="32000" dir="5400000" algn="tl">
                  <a:srgbClr val="000000">
                    <a:alpha val="30000"/>
                  </a:srgbClr>
                </a:outerShdw>
              </a:effectLst>
            </a:endParaRPr>
          </a:p>
        </p:txBody>
      </p:sp>
      <p:sp>
        <p:nvSpPr>
          <p:cNvPr id="7" name="TextBox 6"/>
          <p:cNvSpPr txBox="1"/>
          <p:nvPr/>
        </p:nvSpPr>
        <p:spPr>
          <a:xfrm>
            <a:off x="1004339" y="2364515"/>
            <a:ext cx="3147935" cy="369332"/>
          </a:xfrm>
          <a:prstGeom prst="rect">
            <a:avLst/>
          </a:prstGeom>
          <a:noFill/>
        </p:spPr>
        <p:txBody>
          <a:bodyPr wrap="square" rtlCol="0">
            <a:spAutoFit/>
          </a:bodyPr>
          <a:lstStyle/>
          <a:p>
            <a:r>
              <a:rPr lang="el-GR" b="1" dirty="0"/>
              <a:t>Για το πείραμα θα χρειαστείς </a:t>
            </a:r>
          </a:p>
        </p:txBody>
      </p:sp>
      <p:sp>
        <p:nvSpPr>
          <p:cNvPr id="8" name="TextBox 7"/>
          <p:cNvSpPr txBox="1"/>
          <p:nvPr/>
        </p:nvSpPr>
        <p:spPr>
          <a:xfrm>
            <a:off x="1004339" y="2838925"/>
            <a:ext cx="3147935" cy="1477328"/>
          </a:xfrm>
          <a:prstGeom prst="rect">
            <a:avLst/>
          </a:prstGeom>
          <a:noFill/>
        </p:spPr>
        <p:txBody>
          <a:bodyPr wrap="square" rtlCol="0">
            <a:spAutoFit/>
          </a:bodyPr>
          <a:lstStyle/>
          <a:p>
            <a:pPr marL="285750" indent="-285750">
              <a:buFont typeface="Wingdings" pitchFamily="2" charset="2"/>
              <a:buChar char="ü"/>
            </a:pPr>
            <a:r>
              <a:rPr lang="el-GR" dirty="0"/>
              <a:t>1 πιάτο με γάλα</a:t>
            </a:r>
          </a:p>
          <a:p>
            <a:pPr marL="285750" indent="-285750">
              <a:buFont typeface="Wingdings" pitchFamily="2" charset="2"/>
              <a:buChar char="ü"/>
            </a:pPr>
            <a:r>
              <a:rPr lang="el-GR" dirty="0"/>
              <a:t>3 χρωστικές τροφίμων</a:t>
            </a:r>
          </a:p>
          <a:p>
            <a:pPr marL="285750" indent="-285750">
              <a:buFont typeface="Wingdings" pitchFamily="2" charset="2"/>
              <a:buChar char="ü"/>
            </a:pPr>
            <a:r>
              <a:rPr lang="el-GR" dirty="0"/>
              <a:t>1 </a:t>
            </a:r>
            <a:r>
              <a:rPr lang="el-GR" dirty="0" err="1"/>
              <a:t>μπατονέτα</a:t>
            </a:r>
            <a:endParaRPr lang="el-GR" dirty="0"/>
          </a:p>
          <a:p>
            <a:pPr marL="285750" indent="-285750">
              <a:buFont typeface="Wingdings" pitchFamily="2" charset="2"/>
              <a:buChar char="ü"/>
            </a:pPr>
            <a:r>
              <a:rPr lang="el-GR" dirty="0"/>
              <a:t>Λίγο σαπούνι πιάτων </a:t>
            </a:r>
          </a:p>
          <a:p>
            <a:pPr marL="285750" indent="-285750">
              <a:buFont typeface="Wingdings" pitchFamily="2" charset="2"/>
              <a:buChar char="ü"/>
            </a:pPr>
            <a:r>
              <a:rPr lang="el-GR" dirty="0"/>
              <a:t>1 ενήλικα να βοηθήσει </a:t>
            </a:r>
          </a:p>
        </p:txBody>
      </p:sp>
      <p:sp>
        <p:nvSpPr>
          <p:cNvPr id="9" name="TextBox 8"/>
          <p:cNvSpPr txBox="1"/>
          <p:nvPr/>
        </p:nvSpPr>
        <p:spPr>
          <a:xfrm>
            <a:off x="524656" y="4404889"/>
            <a:ext cx="3882452" cy="369332"/>
          </a:xfrm>
          <a:prstGeom prst="rect">
            <a:avLst/>
          </a:prstGeom>
          <a:noFill/>
        </p:spPr>
        <p:txBody>
          <a:bodyPr wrap="square" rtlCol="0">
            <a:spAutoFit/>
          </a:bodyPr>
          <a:lstStyle/>
          <a:p>
            <a:pPr algn="ctr"/>
            <a:r>
              <a:rPr lang="el-GR" b="1" dirty="0"/>
              <a:t>Δες το βιντεάκι </a:t>
            </a:r>
            <a:r>
              <a:rPr lang="el-GR" b="1" dirty="0">
                <a:hlinkClick r:id="rId4"/>
              </a:rPr>
              <a:t>εδώ</a:t>
            </a:r>
            <a:endParaRPr lang="el-GR" b="1" dirty="0"/>
          </a:p>
        </p:txBody>
      </p:sp>
      <p:sp>
        <p:nvSpPr>
          <p:cNvPr id="11" name="TextBox 10"/>
          <p:cNvSpPr txBox="1"/>
          <p:nvPr/>
        </p:nvSpPr>
        <p:spPr>
          <a:xfrm>
            <a:off x="524656" y="4879299"/>
            <a:ext cx="4017364" cy="1200329"/>
          </a:xfrm>
          <a:prstGeom prst="rect">
            <a:avLst/>
          </a:prstGeom>
          <a:solidFill>
            <a:schemeClr val="accent1">
              <a:lumMod val="20000"/>
              <a:lumOff val="80000"/>
            </a:schemeClr>
          </a:solidFill>
        </p:spPr>
        <p:txBody>
          <a:bodyPr wrap="square" rtlCol="0">
            <a:spAutoFit/>
          </a:bodyPr>
          <a:lstStyle/>
          <a:p>
            <a:pPr algn="ctr"/>
            <a:r>
              <a:rPr lang="el-GR" b="1" dirty="0">
                <a:solidFill>
                  <a:srgbClr val="FF0000"/>
                </a:solidFill>
              </a:rPr>
              <a:t>Γιατί</a:t>
            </a:r>
            <a:r>
              <a:rPr lang="el-GR" dirty="0"/>
              <a:t>  να συμβαίνει αυτό;</a:t>
            </a:r>
          </a:p>
          <a:p>
            <a:pPr algn="ctr"/>
            <a:r>
              <a:rPr lang="el-GR" dirty="0"/>
              <a:t>Θα συμβεί το ίδιο εάν γίνει το πείραμα με νερό;   </a:t>
            </a:r>
          </a:p>
          <a:p>
            <a:pPr algn="ctr"/>
            <a:r>
              <a:rPr lang="el-GR" dirty="0"/>
              <a:t>Η απάντηση είναι στο Διαδίκτυο </a:t>
            </a:r>
          </a:p>
        </p:txBody>
      </p:sp>
    </p:spTree>
    <p:extLst>
      <p:ext uri="{BB962C8B-B14F-4D97-AF65-F5344CB8AC3E}">
        <p14:creationId xmlns:p14="http://schemas.microsoft.com/office/powerpoint/2010/main" val="27033888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l-GR" dirty="0"/>
          </a:p>
        </p:txBody>
      </p:sp>
      <p:pic>
        <p:nvPicPr>
          <p:cNvPr id="102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375766" y="2011818"/>
            <a:ext cx="5907536" cy="42187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9724" y="314871"/>
            <a:ext cx="11272603" cy="1394008"/>
          </a:xfrm>
          <a:prstGeom prst="rect">
            <a:avLst/>
          </a:prstGeom>
        </p:spPr>
      </p:pic>
      <p:sp>
        <p:nvSpPr>
          <p:cNvPr id="8" name="Rectangle 7"/>
          <p:cNvSpPr/>
          <p:nvPr/>
        </p:nvSpPr>
        <p:spPr>
          <a:xfrm>
            <a:off x="769128" y="550210"/>
            <a:ext cx="10573793" cy="923330"/>
          </a:xfrm>
          <a:prstGeom prst="rect">
            <a:avLst/>
          </a:prstGeom>
          <a:noFill/>
        </p:spPr>
        <p:txBody>
          <a:bodyPr wrap="none" lIns="91440" tIns="45720" rIns="91440" bIns="45720">
            <a:spAutoFit/>
          </a:bodyPr>
          <a:lstStyle/>
          <a:p>
            <a:pPr algn="ctr"/>
            <a:r>
              <a:rPr lang="el-GR" sz="5400" dirty="0">
                <a:ln w="19050">
                  <a:solidFill>
                    <a:schemeClr val="accent1"/>
                  </a:solidFill>
                  <a:prstDash val="solid"/>
                </a:ln>
                <a:solidFill>
                  <a:srgbClr val="FFFFFF"/>
                </a:solidFill>
                <a:effectLst>
                  <a:outerShdw blurRad="38100" dist="32000" dir="5400000" algn="tl">
                    <a:srgbClr val="000000">
                      <a:alpha val="30000"/>
                    </a:srgbClr>
                  </a:outerShdw>
                </a:effectLst>
              </a:rPr>
              <a:t>Όταν ο Καλλιτέχνης ακούει χρώματα</a:t>
            </a:r>
            <a:endParaRPr lang="en-US" sz="5400" b="0" cap="none" spc="0" dirty="0">
              <a:ln w="19050">
                <a:solidFill>
                  <a:schemeClr val="accent1"/>
                </a:solidFill>
                <a:prstDash val="solid"/>
              </a:ln>
              <a:solidFill>
                <a:srgbClr val="FFFFFF"/>
              </a:solidFill>
              <a:effectLst>
                <a:outerShdw blurRad="38100" dist="32000" dir="5400000" algn="tl">
                  <a:srgbClr val="000000">
                    <a:alpha val="30000"/>
                  </a:srgbClr>
                </a:outerShdw>
              </a:effectLst>
            </a:endParaRPr>
          </a:p>
        </p:txBody>
      </p:sp>
      <p:sp>
        <p:nvSpPr>
          <p:cNvPr id="10" name="Rectangle 3"/>
          <p:cNvSpPr>
            <a:spLocks noChangeArrowheads="1"/>
          </p:cNvSpPr>
          <p:nvPr/>
        </p:nvSpPr>
        <p:spPr bwMode="auto">
          <a:xfrm>
            <a:off x="517260" y="2460494"/>
            <a:ext cx="4721902" cy="3288732"/>
          </a:xfrm>
          <a:prstGeom prst="rect">
            <a:avLst/>
          </a:prstGeom>
          <a:solidFill>
            <a:schemeClr val="accent5">
              <a:lumMod val="40000"/>
              <a:lumOff val="60000"/>
            </a:schemeClr>
          </a:solidFill>
          <a:ln>
            <a:noFill/>
          </a:ln>
          <a:effectLst/>
        </p:spPr>
        <p:txBody>
          <a:bodyPr vert="horz" wrap="square" lIns="0" tIns="-17457" rIns="0" bIns="-17457" numCol="1" anchor="ctr" anchorCtr="0" compatLnSpc="1">
            <a:prstTxWarp prst="textNoShape">
              <a:avLst/>
            </a:prstTxWarp>
            <a:spAutoFit/>
          </a:bodyPr>
          <a:lstStyle/>
          <a:p>
            <a:pPr lvl="0" algn="ctr" fontAlgn="base">
              <a:spcBef>
                <a:spcPct val="0"/>
              </a:spcBef>
              <a:spcAft>
                <a:spcPct val="0"/>
              </a:spcAft>
            </a:pPr>
            <a:r>
              <a:rPr kumimoji="0" lang="en-US" b="1" i="0" u="none" strike="noStrike" cap="none" normalizeH="0" baseline="0" dirty="0">
                <a:ln>
                  <a:noFill/>
                </a:ln>
                <a:solidFill>
                  <a:srgbClr val="222222"/>
                </a:solidFill>
                <a:effectLst/>
                <a:cs typeface="Arial" pitchFamily="34" charset="0"/>
              </a:rPr>
              <a:t> </a:t>
            </a:r>
            <a:endParaRPr kumimoji="0" lang="el-GR" b="1" i="0" u="none" strike="noStrike" cap="none" normalizeH="0" baseline="0" dirty="0">
              <a:ln>
                <a:noFill/>
              </a:ln>
              <a:solidFill>
                <a:srgbClr val="222222"/>
              </a:solidFill>
              <a:effectLst/>
              <a:cs typeface="Arial" pitchFamily="34" charset="0"/>
            </a:endParaRPr>
          </a:p>
          <a:p>
            <a:pPr lvl="0" algn="ctr" fontAlgn="base">
              <a:spcBef>
                <a:spcPct val="0"/>
              </a:spcBef>
              <a:spcAft>
                <a:spcPct val="0"/>
              </a:spcAft>
            </a:pPr>
            <a:r>
              <a:rPr kumimoji="0" lang="el-GR" b="1" i="0" u="none" strike="noStrike" cap="none" normalizeH="0" baseline="0" dirty="0">
                <a:ln>
                  <a:noFill/>
                </a:ln>
                <a:solidFill>
                  <a:srgbClr val="222222"/>
                </a:solidFill>
                <a:effectLst/>
                <a:cs typeface="Arial" pitchFamily="34" charset="0"/>
              </a:rPr>
              <a:t>Κάποιοι άνθρωποι είναι συναισθητικοί. Ενεργοποιούν δηλαδή ταυτόχρονα δύο αισθήσεις </a:t>
            </a:r>
            <a:r>
              <a:rPr lang="el-GR" b="1" dirty="0">
                <a:solidFill>
                  <a:srgbClr val="222222"/>
                </a:solidFill>
                <a:cs typeface="Arial" pitchFamily="34" charset="0"/>
              </a:rPr>
              <a:t>σ</a:t>
            </a:r>
            <a:r>
              <a:rPr kumimoji="0" lang="el-GR" b="1" i="0" u="none" strike="noStrike" cap="none" normalizeH="0" baseline="0" dirty="0">
                <a:ln>
                  <a:noFill/>
                </a:ln>
                <a:solidFill>
                  <a:srgbClr val="222222"/>
                </a:solidFill>
                <a:effectLst/>
                <a:cs typeface="Arial" pitchFamily="34" charset="0"/>
              </a:rPr>
              <a:t>το ίδιο ερέθισμα. Μπορούν για παράδειγμα να μυρίζουν έναν ήχο ή να βλέπουν μια μυρωδιά. </a:t>
            </a:r>
            <a:r>
              <a:rPr lang="el-GR" b="1" dirty="0">
                <a:solidFill>
                  <a:srgbClr val="222222"/>
                </a:solidFill>
                <a:cs typeface="Arial" pitchFamily="34" charset="0"/>
              </a:rPr>
              <a:t>Ο Βασίλι</a:t>
            </a:r>
            <a:r>
              <a:rPr kumimoji="0" lang="el-GR" b="1" i="0" u="none" strike="noStrike" cap="none" normalizeH="0" baseline="0" dirty="0">
                <a:ln>
                  <a:noFill/>
                </a:ln>
                <a:solidFill>
                  <a:srgbClr val="222222"/>
                </a:solidFill>
                <a:effectLst/>
                <a:cs typeface="Arial" pitchFamily="34" charset="0"/>
              </a:rPr>
              <a:t> Καντίνσκι έβλεπε χρώματα όταν άκουγε μουσική</a:t>
            </a:r>
            <a:r>
              <a:rPr kumimoji="0" lang="en-US" b="1" i="0" u="none" strike="noStrike" cap="none" normalizeH="0" baseline="0" dirty="0">
                <a:ln>
                  <a:noFill/>
                </a:ln>
                <a:solidFill>
                  <a:srgbClr val="222222"/>
                </a:solidFill>
                <a:effectLst/>
                <a:cs typeface="Arial" pitchFamily="34" charset="0"/>
              </a:rPr>
              <a:t>.</a:t>
            </a:r>
            <a:r>
              <a:rPr kumimoji="0" lang="el-GR" b="1" i="0" u="none" strike="noStrike" cap="none" normalizeH="0" baseline="0" dirty="0">
                <a:ln>
                  <a:noFill/>
                </a:ln>
                <a:solidFill>
                  <a:srgbClr val="222222"/>
                </a:solidFill>
                <a:effectLst/>
                <a:cs typeface="Arial" pitchFamily="34" charset="0"/>
              </a:rPr>
              <a:t> Ίσως </a:t>
            </a:r>
            <a:r>
              <a:rPr kumimoji="0" lang="el-GR" b="1" i="0" u="none" strike="noStrike" cap="none" normalizeH="0" baseline="0" dirty="0" err="1">
                <a:ln>
                  <a:noFill/>
                </a:ln>
                <a:solidFill>
                  <a:srgbClr val="222222"/>
                </a:solidFill>
                <a:effectLst/>
                <a:cs typeface="Arial" pitchFamily="34" charset="0"/>
              </a:rPr>
              <a:t>γι’αυτό</a:t>
            </a:r>
            <a:r>
              <a:rPr kumimoji="0" lang="el-GR" b="1" i="0" u="none" strike="noStrike" cap="none" normalizeH="0" baseline="0" dirty="0">
                <a:ln>
                  <a:noFill/>
                </a:ln>
                <a:solidFill>
                  <a:srgbClr val="222222"/>
                </a:solidFill>
                <a:effectLst/>
                <a:cs typeface="Arial" pitchFamily="34" charset="0"/>
              </a:rPr>
              <a:t> όταν βλέπουμε τα έργα του αυτό νομίζουμε ότι ακούμε μουσική </a:t>
            </a:r>
            <a:r>
              <a:rPr kumimoji="0" lang="en-US" b="1" i="0" u="none" strike="noStrike" cap="none" normalizeH="0" dirty="0">
                <a:ln>
                  <a:noFill/>
                </a:ln>
                <a:solidFill>
                  <a:srgbClr val="222222"/>
                </a:solidFill>
                <a:effectLst/>
                <a:cs typeface="Arial" pitchFamily="34" charset="0"/>
              </a:rPr>
              <a:t> </a:t>
            </a:r>
            <a:r>
              <a:rPr kumimoji="0" lang="el-GR" b="1" i="0" u="none" strike="noStrike" cap="none" normalizeH="0" dirty="0">
                <a:ln>
                  <a:noFill/>
                </a:ln>
                <a:solidFill>
                  <a:srgbClr val="222222"/>
                </a:solidFill>
                <a:effectLst/>
                <a:cs typeface="Arial" pitchFamily="34" charset="0"/>
              </a:rPr>
              <a:t>Μπορείς </a:t>
            </a:r>
            <a:r>
              <a:rPr lang="el-GR" b="1" dirty="0">
                <a:solidFill>
                  <a:srgbClr val="222222"/>
                </a:solidFill>
                <a:cs typeface="Arial" pitchFamily="34" charset="0"/>
                <a:hlinkClick r:id="rId4"/>
              </a:rPr>
              <a:t>εδώ </a:t>
            </a:r>
            <a:r>
              <a:rPr kumimoji="0" lang="el-GR" b="1" i="0" u="none" strike="noStrike" cap="none" normalizeH="0" dirty="0">
                <a:ln>
                  <a:noFill/>
                </a:ln>
                <a:solidFill>
                  <a:srgbClr val="222222"/>
                </a:solidFill>
                <a:effectLst/>
                <a:cs typeface="Arial" pitchFamily="34" charset="0"/>
              </a:rPr>
              <a:t>να ακούσεις τη μουσική του </a:t>
            </a:r>
            <a:r>
              <a:rPr lang="en-US" b="1" dirty="0">
                <a:solidFill>
                  <a:srgbClr val="222222"/>
                </a:solidFill>
                <a:cs typeface="Arial" pitchFamily="34" charset="0"/>
              </a:rPr>
              <a:t>Arnold </a:t>
            </a:r>
            <a:r>
              <a:rPr lang="en-US" b="1" dirty="0" err="1">
                <a:solidFill>
                  <a:srgbClr val="222222"/>
                </a:solidFill>
                <a:cs typeface="Arial" pitchFamily="34" charset="0"/>
              </a:rPr>
              <a:t>Schönberg</a:t>
            </a:r>
            <a:r>
              <a:rPr lang="el-GR" b="1" dirty="0">
                <a:solidFill>
                  <a:srgbClr val="222222"/>
                </a:solidFill>
                <a:cs typeface="Arial" pitchFamily="34" charset="0"/>
              </a:rPr>
              <a:t> </a:t>
            </a:r>
            <a:r>
              <a:rPr kumimoji="0" lang="el-GR" b="1" i="0" u="none" strike="noStrike" cap="none" normalizeH="0" dirty="0">
                <a:ln>
                  <a:noFill/>
                </a:ln>
                <a:solidFill>
                  <a:srgbClr val="222222"/>
                </a:solidFill>
                <a:effectLst/>
                <a:cs typeface="Arial" pitchFamily="34" charset="0"/>
              </a:rPr>
              <a:t> που ενέπνευσε </a:t>
            </a:r>
            <a:r>
              <a:rPr lang="el-GR" b="1" dirty="0">
                <a:solidFill>
                  <a:srgbClr val="222222"/>
                </a:solidFill>
                <a:cs typeface="Arial" pitchFamily="34" charset="0"/>
              </a:rPr>
              <a:t>το έργο που βλέπεις δεξιά.</a:t>
            </a:r>
          </a:p>
          <a:p>
            <a:pPr lvl="0" algn="ctr" fontAlgn="base">
              <a:spcBef>
                <a:spcPct val="0"/>
              </a:spcBef>
              <a:spcAft>
                <a:spcPct val="0"/>
              </a:spcAft>
            </a:pPr>
            <a:endParaRPr kumimoji="0" lang="el-GR" b="1" i="0" u="none" strike="noStrike" cap="none" normalizeH="0" baseline="0" dirty="0">
              <a:ln>
                <a:noFill/>
              </a:ln>
              <a:solidFill>
                <a:schemeClr val="tx1"/>
              </a:solidFill>
              <a:effectLst/>
              <a:cs typeface="Arial" pitchFamily="34" charset="0"/>
            </a:endParaRPr>
          </a:p>
        </p:txBody>
      </p:sp>
    </p:spTree>
    <p:extLst>
      <p:ext uri="{BB962C8B-B14F-4D97-AF65-F5344CB8AC3E}">
        <p14:creationId xmlns:p14="http://schemas.microsoft.com/office/powerpoint/2010/main" val="13601286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074" name="Picture 2" descr="16 εκτυφλωτικοί πίνακες του Μαρκ Ρόθκο | TEXNΕΣ | ΤΕΧΝΕΣ ...">
            <a:extLst>
              <a:ext uri="{FF2B5EF4-FFF2-40B4-BE49-F238E27FC236}">
                <a16:creationId xmlns:a16="http://schemas.microsoft.com/office/drawing/2014/main" id="{5A3AB76B-836C-49D4-B34A-33ACD854E4F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7833" y="369650"/>
            <a:ext cx="5400423" cy="5934832"/>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52214" y="338099"/>
            <a:ext cx="6281953" cy="5966383"/>
          </a:xfrm>
          <a:prstGeom prst="rect">
            <a:avLst/>
          </a:prstGeom>
        </p:spPr>
      </p:pic>
      <p:sp>
        <p:nvSpPr>
          <p:cNvPr id="4" name="Θέση περιεχομένου 2">
            <a:extLst>
              <a:ext uri="{FF2B5EF4-FFF2-40B4-BE49-F238E27FC236}">
                <a16:creationId xmlns:a16="http://schemas.microsoft.com/office/drawing/2014/main" id="{039281BF-5B29-4DAB-838C-5B8AD6DA1B92}"/>
              </a:ext>
            </a:extLst>
          </p:cNvPr>
          <p:cNvSpPr>
            <a:spLocks noGrp="1"/>
          </p:cNvSpPr>
          <p:nvPr>
            <p:ph idx="1"/>
          </p:nvPr>
        </p:nvSpPr>
        <p:spPr>
          <a:xfrm>
            <a:off x="6888480" y="369650"/>
            <a:ext cx="3810000" cy="5671226"/>
          </a:xfrm>
          <a:noFill/>
        </p:spPr>
        <p:txBody>
          <a:bodyPr>
            <a:normAutofit fontScale="55000" lnSpcReduction="20000"/>
          </a:bodyPr>
          <a:lstStyle/>
          <a:p>
            <a:pPr algn="just">
              <a:lnSpc>
                <a:spcPct val="115000"/>
              </a:lnSpc>
              <a:spcAft>
                <a:spcPts val="0"/>
              </a:spcAft>
            </a:pPr>
            <a:endParaRPr lang="el-GR" dirty="0">
              <a:latin typeface="Calibri" panose="020F0502020204030204" pitchFamily="34" charset="0"/>
              <a:ea typeface="Times New Roman" panose="02020603050405020304" pitchFamily="18" charset="0"/>
              <a:cs typeface="Calibri" panose="020F0502020204030204" pitchFamily="34" charset="0"/>
            </a:endParaRPr>
          </a:p>
          <a:p>
            <a:pPr marL="0" indent="0" algn="ctr">
              <a:lnSpc>
                <a:spcPct val="115000"/>
              </a:lnSpc>
              <a:spcAft>
                <a:spcPts val="0"/>
              </a:spcAft>
              <a:buNone/>
            </a:pPr>
            <a:r>
              <a:rPr lang="el-GR" b="1" dirty="0">
                <a:latin typeface="Calibri" panose="020F0502020204030204" pitchFamily="34" charset="0"/>
                <a:ea typeface="Times New Roman" panose="02020603050405020304" pitchFamily="18" charset="0"/>
                <a:cs typeface="Calibri" panose="020F0502020204030204" pitchFamily="34" charset="0"/>
              </a:rPr>
              <a:t>Στο φάκελο για το σημερινό μάθημα εκτός από το </a:t>
            </a:r>
            <a:r>
              <a:rPr lang="en-US" b="1" dirty="0" err="1">
                <a:latin typeface="Calibri" panose="020F0502020204030204" pitchFamily="34" charset="0"/>
                <a:ea typeface="Times New Roman" panose="02020603050405020304" pitchFamily="18" charset="0"/>
                <a:cs typeface="Calibri" panose="020F0502020204030204" pitchFamily="34" charset="0"/>
              </a:rPr>
              <a:t>Ppoint</a:t>
            </a:r>
            <a:r>
              <a:rPr lang="el-GR" b="1" dirty="0">
                <a:latin typeface="Calibri" panose="020F0502020204030204" pitchFamily="34" charset="0"/>
                <a:ea typeface="Times New Roman" panose="02020603050405020304" pitchFamily="18" charset="0"/>
                <a:cs typeface="Calibri" panose="020F0502020204030204" pitchFamily="34" charset="0"/>
              </a:rPr>
              <a:t> θα </a:t>
            </a:r>
            <a:r>
              <a:rPr lang="el-GR" b="1" dirty="0" err="1">
                <a:latin typeface="Calibri" panose="020F0502020204030204" pitchFamily="34" charset="0"/>
                <a:ea typeface="Times New Roman" panose="02020603050405020304" pitchFamily="18" charset="0"/>
                <a:cs typeface="Calibri" panose="020F0502020204030204" pitchFamily="34" charset="0"/>
              </a:rPr>
              <a:t>βρείς</a:t>
            </a:r>
            <a:r>
              <a:rPr lang="el-GR" b="1" dirty="0">
                <a:latin typeface="Calibri" panose="020F0502020204030204" pitchFamily="34" charset="0"/>
                <a:ea typeface="Times New Roman" panose="02020603050405020304" pitchFamily="18" charset="0"/>
                <a:cs typeface="Calibri" panose="020F0502020204030204" pitchFamily="34" charset="0"/>
              </a:rPr>
              <a:t>: </a:t>
            </a:r>
          </a:p>
          <a:p>
            <a:pPr algn="ctr">
              <a:lnSpc>
                <a:spcPct val="115000"/>
              </a:lnSpc>
              <a:spcAft>
                <a:spcPts val="0"/>
              </a:spcAft>
            </a:pPr>
            <a:r>
              <a:rPr lang="el-GR" b="1" dirty="0">
                <a:latin typeface="Calibri" panose="020F0502020204030204" pitchFamily="34" charset="0"/>
                <a:ea typeface="Times New Roman" panose="02020603050405020304" pitchFamily="18" charset="0"/>
                <a:cs typeface="Calibri" panose="020F0502020204030204" pitchFamily="34" charset="0"/>
              </a:rPr>
              <a:t>(α) Την  ενότητα του </a:t>
            </a:r>
            <a:r>
              <a:rPr lang="el-GR" b="1" dirty="0" err="1">
                <a:latin typeface="Calibri" panose="020F0502020204030204" pitchFamily="34" charset="0"/>
                <a:ea typeface="Times New Roman" panose="02020603050405020304" pitchFamily="18" charset="0"/>
                <a:cs typeface="Calibri" panose="020F0502020204030204" pitchFamily="34" charset="0"/>
              </a:rPr>
              <a:t>διαδραστικού</a:t>
            </a:r>
            <a:r>
              <a:rPr lang="el-GR" b="1" dirty="0">
                <a:latin typeface="Calibri" panose="020F0502020204030204" pitchFamily="34" charset="0"/>
                <a:ea typeface="Times New Roman" panose="02020603050405020304" pitchFamily="18" charset="0"/>
                <a:cs typeface="Calibri" panose="020F0502020204030204" pitchFamily="34" charset="0"/>
              </a:rPr>
              <a:t> βιβλίου μας που μας μιλάει για το σημείο, τη γραμμή, το σχήμα και το χρώμα. Σήμερα θα διαβάσεις το κομμάτι που αναφέρετε στο χρώμα. Θα το βρεις  </a:t>
            </a:r>
            <a:r>
              <a:rPr lang="el-GR" b="1" dirty="0" err="1">
                <a:latin typeface="Calibri" panose="020F0502020204030204" pitchFamily="34" charset="0"/>
                <a:ea typeface="Times New Roman" panose="02020603050405020304" pitchFamily="18" charset="0"/>
                <a:cs typeface="Calibri" panose="020F0502020204030204" pitchFamily="34" charset="0"/>
                <a:hlinkClick r:id="rId4"/>
              </a:rPr>
              <a:t>εδώ</a:t>
            </a:r>
            <a:r>
              <a:rPr lang="el-GR" b="1" dirty="0" err="1">
                <a:latin typeface="Calibri" panose="020F0502020204030204" pitchFamily="34" charset="0"/>
                <a:ea typeface="Times New Roman" panose="02020603050405020304" pitchFamily="18" charset="0"/>
                <a:cs typeface="Calibri" panose="020F0502020204030204" pitchFamily="34" charset="0"/>
              </a:rPr>
              <a:t>Α</a:t>
            </a:r>
            <a:r>
              <a:rPr lang="el-GR" b="1" dirty="0">
                <a:latin typeface="Calibri" panose="020F0502020204030204" pitchFamily="34" charset="0"/>
                <a:ea typeface="Times New Roman" panose="02020603050405020304" pitchFamily="18" charset="0"/>
                <a:cs typeface="Calibri" panose="020F0502020204030204" pitchFamily="34" charset="0"/>
              </a:rPr>
              <a:t>-Β </a:t>
            </a:r>
            <a:r>
              <a:rPr lang="el-GR" b="1" dirty="0" err="1">
                <a:latin typeface="Calibri" panose="020F0502020204030204" pitchFamily="34" charset="0"/>
                <a:ea typeface="Times New Roman" panose="02020603050405020304" pitchFamily="18" charset="0"/>
                <a:cs typeface="Calibri" panose="020F0502020204030204" pitchFamily="34" charset="0"/>
              </a:rPr>
              <a:t>Δημοτικου</a:t>
            </a:r>
            <a:r>
              <a:rPr lang="el-GR" b="1" dirty="0">
                <a:latin typeface="Calibri" panose="020F0502020204030204" pitchFamily="34" charset="0"/>
                <a:ea typeface="Times New Roman" panose="02020603050405020304" pitchFamily="18" charset="0"/>
                <a:cs typeface="Calibri" panose="020F0502020204030204" pitchFamily="34" charset="0"/>
              </a:rPr>
              <a:t> ,</a:t>
            </a:r>
            <a:r>
              <a:rPr lang="en-US" b="1" dirty="0">
                <a:latin typeface="Calibri" panose="020F0502020204030204" pitchFamily="34" charset="0"/>
                <a:ea typeface="Times New Roman" panose="02020603050405020304" pitchFamily="18" charset="0"/>
                <a:cs typeface="Calibri" panose="020F0502020204030204" pitchFamily="34" charset="0"/>
              </a:rPr>
              <a:t> </a:t>
            </a:r>
            <a:r>
              <a:rPr lang="en-US" b="1" dirty="0">
                <a:latin typeface="Calibri" panose="020F0502020204030204" pitchFamily="34" charset="0"/>
                <a:ea typeface="Times New Roman" panose="02020603050405020304" pitchFamily="18" charset="0"/>
                <a:cs typeface="Calibri" panose="020F0502020204030204" pitchFamily="34" charset="0"/>
                <a:hlinkClick r:id="rId5"/>
              </a:rPr>
              <a:t> </a:t>
            </a:r>
            <a:r>
              <a:rPr lang="el-GR" b="1" dirty="0">
                <a:latin typeface="Calibri" panose="020F0502020204030204" pitchFamily="34" charset="0"/>
                <a:ea typeface="Times New Roman" panose="02020603050405020304" pitchFamily="18" charset="0"/>
                <a:cs typeface="Calibri" panose="020F0502020204030204" pitchFamily="34" charset="0"/>
                <a:hlinkClick r:id="rId5"/>
              </a:rPr>
              <a:t>Εδώ </a:t>
            </a:r>
            <a:r>
              <a:rPr lang="el-GR" sz="2700" b="1" dirty="0">
                <a:solidFill>
                  <a:prstClr val="black"/>
                </a:solidFill>
                <a:latin typeface="Calibri" panose="020F0502020204030204" pitchFamily="34" charset="0"/>
                <a:ea typeface="Times New Roman" panose="02020603050405020304" pitchFamily="18" charset="0"/>
                <a:cs typeface="Calibri" panose="020F0502020204030204" pitchFamily="34" charset="0"/>
                <a:hlinkClick r:id="rId5"/>
              </a:rPr>
              <a:t> </a:t>
            </a:r>
            <a:r>
              <a:rPr lang="el-GR" sz="2700" b="1" dirty="0">
                <a:solidFill>
                  <a:prstClr val="black"/>
                </a:solidFill>
                <a:latin typeface="Calibri" panose="020F0502020204030204" pitchFamily="34" charset="0"/>
                <a:ea typeface="Times New Roman" panose="02020603050405020304" pitchFamily="18" charset="0"/>
                <a:cs typeface="Calibri" panose="020F0502020204030204" pitchFamily="34" charset="0"/>
              </a:rPr>
              <a:t>Γ-Δ Δημοτικού, </a:t>
            </a:r>
            <a:r>
              <a:rPr lang="el-GR" sz="2700" b="1" dirty="0">
                <a:solidFill>
                  <a:prstClr val="black"/>
                </a:solidFill>
                <a:latin typeface="Calibri" panose="020F0502020204030204" pitchFamily="34" charset="0"/>
                <a:ea typeface="Times New Roman" panose="02020603050405020304" pitchFamily="18" charset="0"/>
                <a:cs typeface="Calibri" panose="020F0502020204030204" pitchFamily="34" charset="0"/>
                <a:hlinkClick r:id="rId6"/>
              </a:rPr>
              <a:t>εδώ </a:t>
            </a:r>
            <a:r>
              <a:rPr lang="el-GR" sz="2700" b="1" dirty="0">
                <a:solidFill>
                  <a:prstClr val="black"/>
                </a:solidFill>
                <a:latin typeface="Calibri" panose="020F0502020204030204" pitchFamily="34" charset="0"/>
                <a:ea typeface="Times New Roman" panose="02020603050405020304" pitchFamily="18" charset="0"/>
                <a:cs typeface="Calibri" panose="020F0502020204030204" pitchFamily="34" charset="0"/>
              </a:rPr>
              <a:t> Ε-ΣΤ Δημοτικού, </a:t>
            </a:r>
            <a:r>
              <a:rPr lang="el-GR" b="1" dirty="0">
                <a:latin typeface="Calibri" panose="020F0502020204030204" pitchFamily="34" charset="0"/>
                <a:ea typeface="Times New Roman" panose="02020603050405020304" pitchFamily="18" charset="0"/>
                <a:cs typeface="Calibri" panose="020F0502020204030204" pitchFamily="34" charset="0"/>
                <a:hlinkClick r:id="rId7"/>
              </a:rPr>
              <a:t>εδώ</a:t>
            </a:r>
            <a:r>
              <a:rPr lang="el-GR" b="1" dirty="0">
                <a:latin typeface="Calibri" panose="020F0502020204030204" pitchFamily="34" charset="0"/>
                <a:ea typeface="Times New Roman" panose="02020603050405020304" pitchFamily="18" charset="0"/>
                <a:cs typeface="Calibri" panose="020F0502020204030204" pitchFamily="34" charset="0"/>
              </a:rPr>
              <a:t> Α Γυμνασίου . Για να το δεις πρέπει να πατήσεις </a:t>
            </a:r>
            <a:r>
              <a:rPr lang="en-US" b="1" dirty="0">
                <a:solidFill>
                  <a:srgbClr val="FF0000"/>
                </a:solidFill>
                <a:latin typeface="Calibri" panose="020F0502020204030204" pitchFamily="34" charset="0"/>
                <a:ea typeface="Times New Roman" panose="02020603050405020304" pitchFamily="18" charset="0"/>
                <a:cs typeface="Calibri" panose="020F0502020204030204" pitchFamily="34" charset="0"/>
              </a:rPr>
              <a:t>ctrl </a:t>
            </a:r>
            <a:r>
              <a:rPr lang="el-GR" b="1" dirty="0">
                <a:solidFill>
                  <a:srgbClr val="FF0000"/>
                </a:solidFill>
                <a:latin typeface="Calibri" panose="020F0502020204030204" pitchFamily="34" charset="0"/>
                <a:ea typeface="Times New Roman" panose="02020603050405020304" pitchFamily="18" charset="0"/>
                <a:cs typeface="Calibri" panose="020F0502020204030204" pitchFamily="34" charset="0"/>
              </a:rPr>
              <a:t>και κλικ</a:t>
            </a:r>
            <a:r>
              <a:rPr lang="el-GR" b="1" dirty="0">
                <a:latin typeface="Calibri" panose="020F0502020204030204" pitchFamily="34" charset="0"/>
                <a:ea typeface="Times New Roman" panose="02020603050405020304" pitchFamily="18" charset="0"/>
                <a:cs typeface="Calibri" panose="020F0502020204030204" pitchFamily="34" charset="0"/>
              </a:rPr>
              <a:t>.</a:t>
            </a:r>
          </a:p>
          <a:p>
            <a:pPr algn="ctr">
              <a:lnSpc>
                <a:spcPct val="115000"/>
              </a:lnSpc>
              <a:spcAft>
                <a:spcPts val="0"/>
              </a:spcAft>
            </a:pPr>
            <a:r>
              <a:rPr lang="el-GR" b="1" dirty="0">
                <a:latin typeface="Calibri" panose="020F0502020204030204" pitchFamily="34" charset="0"/>
                <a:ea typeface="Times New Roman" panose="02020603050405020304" pitchFamily="18" charset="0"/>
                <a:cs typeface="Calibri" panose="020F0502020204030204" pitchFamily="34" charset="0"/>
              </a:rPr>
              <a:t>(β) Ένα χαρούμενο βιντεάκι που θα σε βοηθήσει να καταλάβεις τι είναι το χρώμα. Το βιντεάκι μπορείς να το δεις αν πατήσεις </a:t>
            </a:r>
            <a:r>
              <a:rPr lang="el-GR" b="1" dirty="0">
                <a:hlinkClick r:id="rId8"/>
              </a:rPr>
              <a:t>εδώ </a:t>
            </a:r>
            <a:r>
              <a:rPr lang="el-GR" b="1" dirty="0"/>
              <a:t>. </a:t>
            </a:r>
            <a:r>
              <a:rPr lang="el-GR" b="1" dirty="0">
                <a:latin typeface="Calibri" panose="020F0502020204030204" pitchFamily="34" charset="0"/>
                <a:ea typeface="Times New Roman" panose="02020603050405020304" pitchFamily="18" charset="0"/>
                <a:cs typeface="Calibri" panose="020F0502020204030204" pitchFamily="34" charset="0"/>
              </a:rPr>
              <a:t>Για να το δεις πρέπει να πατήσεις </a:t>
            </a:r>
            <a:r>
              <a:rPr lang="en-US" b="1" dirty="0">
                <a:solidFill>
                  <a:srgbClr val="FF0000"/>
                </a:solidFill>
                <a:latin typeface="Calibri" panose="020F0502020204030204" pitchFamily="34" charset="0"/>
                <a:ea typeface="Times New Roman" panose="02020603050405020304" pitchFamily="18" charset="0"/>
                <a:cs typeface="Calibri" panose="020F0502020204030204" pitchFamily="34" charset="0"/>
              </a:rPr>
              <a:t>ctrl </a:t>
            </a:r>
            <a:r>
              <a:rPr lang="el-GR" b="1" dirty="0">
                <a:solidFill>
                  <a:srgbClr val="FF0000"/>
                </a:solidFill>
                <a:latin typeface="Calibri" panose="020F0502020204030204" pitchFamily="34" charset="0"/>
                <a:ea typeface="Times New Roman" panose="02020603050405020304" pitchFamily="18" charset="0"/>
                <a:cs typeface="Calibri" panose="020F0502020204030204" pitchFamily="34" charset="0"/>
              </a:rPr>
              <a:t>και κλικ</a:t>
            </a:r>
            <a:r>
              <a:rPr lang="el-GR" b="1" dirty="0">
                <a:latin typeface="Calibri" panose="020F0502020204030204" pitchFamily="34" charset="0"/>
                <a:ea typeface="Times New Roman" panose="02020603050405020304" pitchFamily="18" charset="0"/>
                <a:cs typeface="Calibri" panose="020F0502020204030204" pitchFamily="34" charset="0"/>
              </a:rPr>
              <a:t>.</a:t>
            </a:r>
            <a:endParaRPr lang="en-US" b="1" dirty="0">
              <a:latin typeface="Calibri" panose="020F0502020204030204" pitchFamily="34" charset="0"/>
              <a:ea typeface="Times New Roman" panose="02020603050405020304" pitchFamily="18" charset="0"/>
              <a:cs typeface="Calibri" panose="020F0502020204030204" pitchFamily="34" charset="0"/>
            </a:endParaRPr>
          </a:p>
          <a:p>
            <a:pPr algn="ctr">
              <a:lnSpc>
                <a:spcPct val="115000"/>
              </a:lnSpc>
              <a:spcAft>
                <a:spcPts val="0"/>
              </a:spcAft>
            </a:pPr>
            <a:r>
              <a:rPr lang="en-US" b="1" dirty="0">
                <a:latin typeface="Calibri" panose="020F0502020204030204" pitchFamily="34" charset="0"/>
                <a:ea typeface="Times New Roman" panose="02020603050405020304" pitchFamily="18" charset="0"/>
                <a:cs typeface="Calibri" panose="020F0502020204030204" pitchFamily="34" charset="0"/>
              </a:rPr>
              <a:t>(</a:t>
            </a:r>
            <a:r>
              <a:rPr lang="el-GR" b="1" dirty="0">
                <a:latin typeface="Calibri" panose="020F0502020204030204" pitchFamily="34" charset="0"/>
                <a:ea typeface="Times New Roman" panose="02020603050405020304" pitchFamily="18" charset="0"/>
                <a:cs typeface="Calibri" panose="020F0502020204030204" pitchFamily="34" charset="0"/>
              </a:rPr>
              <a:t>γ) Δύο </a:t>
            </a:r>
            <a:r>
              <a:rPr lang="el-GR" b="1" dirty="0"/>
              <a:t>ψηφιακά εργαλεία για να ζωγραφίσουμε στον υπολογιστή. Τα ψηφιακά εργαλεία θα το βρεις </a:t>
            </a:r>
            <a:r>
              <a:rPr lang="el-GR" b="1" dirty="0">
                <a:hlinkClick r:id="rId9"/>
              </a:rPr>
              <a:t>εδώ </a:t>
            </a:r>
            <a:r>
              <a:rPr lang="el-GR" b="1" dirty="0"/>
              <a:t> και </a:t>
            </a:r>
            <a:r>
              <a:rPr lang="el-GR" b="1" dirty="0">
                <a:hlinkClick r:id="rId10"/>
              </a:rPr>
              <a:t>εδώ</a:t>
            </a:r>
            <a:r>
              <a:rPr lang="el-GR" b="1" dirty="0"/>
              <a:t>.</a:t>
            </a:r>
            <a:r>
              <a:rPr lang="el-GR" b="1" dirty="0">
                <a:latin typeface="Calibri" panose="020F0502020204030204" pitchFamily="34" charset="0"/>
                <a:ea typeface="Times New Roman" panose="02020603050405020304" pitchFamily="18" charset="0"/>
                <a:cs typeface="Calibri" panose="020F0502020204030204" pitchFamily="34" charset="0"/>
              </a:rPr>
              <a:t> Για να το δεις πρέπει να πατήσεις </a:t>
            </a:r>
            <a:r>
              <a:rPr lang="el-GR" b="1" dirty="0">
                <a:solidFill>
                  <a:srgbClr val="FF0000"/>
                </a:solidFill>
                <a:latin typeface="Calibri" panose="020F0502020204030204" pitchFamily="34" charset="0"/>
                <a:ea typeface="Times New Roman" panose="02020603050405020304" pitchFamily="18" charset="0"/>
                <a:cs typeface="Calibri" panose="020F0502020204030204" pitchFamily="34" charset="0"/>
              </a:rPr>
              <a:t>  </a:t>
            </a:r>
            <a:r>
              <a:rPr lang="en-US" b="1" dirty="0">
                <a:solidFill>
                  <a:srgbClr val="FF0000"/>
                </a:solidFill>
                <a:latin typeface="Calibri" panose="020F0502020204030204" pitchFamily="34" charset="0"/>
                <a:ea typeface="Times New Roman" panose="02020603050405020304" pitchFamily="18" charset="0"/>
                <a:cs typeface="Calibri" panose="020F0502020204030204" pitchFamily="34" charset="0"/>
              </a:rPr>
              <a:t>ctrl </a:t>
            </a:r>
            <a:r>
              <a:rPr lang="el-GR" b="1" dirty="0">
                <a:solidFill>
                  <a:srgbClr val="FF0000"/>
                </a:solidFill>
                <a:latin typeface="Calibri" panose="020F0502020204030204" pitchFamily="34" charset="0"/>
                <a:ea typeface="Times New Roman" panose="02020603050405020304" pitchFamily="18" charset="0"/>
                <a:cs typeface="Calibri" panose="020F0502020204030204" pitchFamily="34" charset="0"/>
              </a:rPr>
              <a:t> και κλικ.</a:t>
            </a:r>
          </a:p>
          <a:p>
            <a:pPr algn="ctr">
              <a:lnSpc>
                <a:spcPct val="115000"/>
              </a:lnSpc>
              <a:spcAft>
                <a:spcPts val="0"/>
              </a:spcAft>
            </a:pPr>
            <a:endParaRPr lang="el-GR" b="1" dirty="0">
              <a:latin typeface="Calibri" panose="020F0502020204030204" pitchFamily="34" charset="0"/>
              <a:ea typeface="Times New Roman" panose="02020603050405020304" pitchFamily="18" charset="0"/>
              <a:cs typeface="Calibri" panose="020F0502020204030204" pitchFamily="34" charset="0"/>
            </a:endParaRPr>
          </a:p>
          <a:p>
            <a:pPr algn="just"/>
            <a:endParaRPr lang="el-GR" dirty="0"/>
          </a:p>
        </p:txBody>
      </p:sp>
    </p:spTree>
    <p:extLst>
      <p:ext uri="{BB962C8B-B14F-4D97-AF65-F5344CB8AC3E}">
        <p14:creationId xmlns:p14="http://schemas.microsoft.com/office/powerpoint/2010/main" val="31631989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5735" y="203321"/>
            <a:ext cx="4186604" cy="6468647"/>
          </a:xfrm>
          <a:prstGeom prst="rect">
            <a:avLst/>
          </a:prstGeom>
        </p:spPr>
      </p:pic>
      <p:sp>
        <p:nvSpPr>
          <p:cNvPr id="2" name="Content Placeholder 1"/>
          <p:cNvSpPr>
            <a:spLocks noGrp="1"/>
          </p:cNvSpPr>
          <p:nvPr>
            <p:ph idx="1"/>
          </p:nvPr>
        </p:nvSpPr>
        <p:spPr>
          <a:xfrm>
            <a:off x="4970585" y="468924"/>
            <a:ext cx="6564923" cy="5978768"/>
          </a:xfrm>
          <a:solidFill>
            <a:srgbClr val="FFFFCC"/>
          </a:solidFill>
        </p:spPr>
        <p:txBody>
          <a:bodyPr>
            <a:noAutofit/>
          </a:bodyPr>
          <a:lstStyle/>
          <a:p>
            <a:pPr marL="0" indent="0" algn="ctr">
              <a:buNone/>
            </a:pPr>
            <a:endParaRPr lang="el-GR" sz="2000" b="1" dirty="0"/>
          </a:p>
          <a:p>
            <a:pPr marL="0" indent="0" algn="ctr">
              <a:buNone/>
            </a:pPr>
            <a:r>
              <a:rPr lang="el-GR" sz="2000" b="1" dirty="0"/>
              <a:t>Ας πάρουμε τώρα τα πράγματα με τη σειρά</a:t>
            </a:r>
          </a:p>
          <a:p>
            <a:pPr algn="ctr"/>
            <a:r>
              <a:rPr lang="el-GR" sz="2000" b="1" dirty="0"/>
              <a:t>Διάβασε στο βιβλίο την ενότητα για το χρώμα  </a:t>
            </a:r>
            <a:r>
              <a:rPr lang="el-GR" sz="2000" b="1" dirty="0">
                <a:solidFill>
                  <a:srgbClr val="0066FF"/>
                </a:solidFill>
              </a:rPr>
              <a:t>εδώ</a:t>
            </a:r>
            <a:r>
              <a:rPr lang="el-GR" sz="2000" b="1" dirty="0"/>
              <a:t> </a:t>
            </a:r>
          </a:p>
          <a:p>
            <a:pPr algn="ctr"/>
            <a:r>
              <a:rPr lang="el-GR" sz="2000" b="1" dirty="0"/>
              <a:t>Δες ύστερα το βιντεάκι </a:t>
            </a:r>
            <a:r>
              <a:rPr lang="el-GR" sz="2000" b="1" dirty="0">
                <a:solidFill>
                  <a:srgbClr val="0066FF"/>
                </a:solidFill>
              </a:rPr>
              <a:t>εδώ</a:t>
            </a:r>
            <a:r>
              <a:rPr lang="el-GR" sz="2000" b="1" dirty="0"/>
              <a:t> και συμπλήρωσε το φύλλο εργασίας χρώμα </a:t>
            </a:r>
          </a:p>
          <a:p>
            <a:pPr algn="ctr"/>
            <a:r>
              <a:rPr lang="el-GR" sz="2000" b="1" dirty="0"/>
              <a:t>Άκου  το ΑΡΧΕΙΟ ΗΧΟΥ-ΧΡΩΜΑ  και ζωγράφισε ακολουθώντας τις οδηγίες στο χαρτί</a:t>
            </a:r>
          </a:p>
          <a:p>
            <a:pPr algn="ctr"/>
            <a:r>
              <a:rPr lang="el-GR" sz="2000" b="1" dirty="0"/>
              <a:t>Δες την παρουσίαση  Ppoint  ως το τέλος  Έχει κρυμμένα κάποια παιχνίδια και ακόμα 2 βιντεάκια  προσοχή: το ένα έχει   πείραμα!</a:t>
            </a:r>
          </a:p>
          <a:p>
            <a:pPr algn="ctr"/>
            <a:r>
              <a:rPr lang="el-GR" sz="2000" b="1" dirty="0"/>
              <a:t> Σκέψου εάν θα ήθελες να αλλάξεις κάτι στη πρώτη σου ζωγραφιά.</a:t>
            </a:r>
          </a:p>
          <a:p>
            <a:pPr algn="ctr"/>
            <a:r>
              <a:rPr lang="el-GR" sz="2000" b="1" dirty="0"/>
              <a:t>Τώρα άκου  2η φορά το ΑΡΧΕΙΟ ΗΧΟΥ-χρώμα και ακολουθώντας τις οδηγίες ζωγράφισε στον Η/Υ κάνοντας τις αλλαγές που θέλεις.</a:t>
            </a:r>
          </a:p>
        </p:txBody>
      </p:sp>
    </p:spTree>
    <p:extLst>
      <p:ext uri="{BB962C8B-B14F-4D97-AF65-F5344CB8AC3E}">
        <p14:creationId xmlns:p14="http://schemas.microsoft.com/office/powerpoint/2010/main" val="1202482791"/>
      </p:ext>
    </p:extLst>
  </p:cSld>
  <p:clrMapOvr>
    <a:masterClrMapping/>
  </p:clrMapOvr>
</p:sld>
</file>

<file path=ppt/theme/theme1.xml><?xml version="1.0" encoding="utf-8"?>
<a:theme xmlns:a="http://schemas.openxmlformats.org/drawingml/2006/main" name="Θέμα του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1119</TotalTime>
  <Words>791</Words>
  <Application>Microsoft Office PowerPoint</Application>
  <PresentationFormat>Ευρεία οθόνη</PresentationFormat>
  <Paragraphs>88</Paragraphs>
  <Slides>13</Slides>
  <Notes>0</Notes>
  <HiddenSlides>0</HiddenSlides>
  <MMClips>0</MMClips>
  <ScaleCrop>false</ScaleCrop>
  <HeadingPairs>
    <vt:vector size="6" baseType="variant">
      <vt:variant>
        <vt:lpstr>Γραμματοσειρές που χρησιμοποιούνται</vt:lpstr>
      </vt:variant>
      <vt:variant>
        <vt:i4>4</vt:i4>
      </vt:variant>
      <vt:variant>
        <vt:lpstr>Θέμα</vt:lpstr>
      </vt:variant>
      <vt:variant>
        <vt:i4>1</vt:i4>
      </vt:variant>
      <vt:variant>
        <vt:lpstr>Τίτλοι διαφανειών</vt:lpstr>
      </vt:variant>
      <vt:variant>
        <vt:i4>13</vt:i4>
      </vt:variant>
    </vt:vector>
  </HeadingPairs>
  <TitlesOfParts>
    <vt:vector size="18" baseType="lpstr">
      <vt:lpstr>Arial</vt:lpstr>
      <vt:lpstr>Calibri</vt:lpstr>
      <vt:lpstr>Calibri Light</vt:lpstr>
      <vt:lpstr>Wingdings</vt:lpstr>
      <vt:lpstr>Θέμα του Office</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Παρουσίαση του PowerPoint</dc:title>
  <dc:creator>eleni kartsaka</dc:creator>
  <cp:lastModifiedBy>eleni kartsaka</cp:lastModifiedBy>
  <cp:revision>24</cp:revision>
  <dcterms:created xsi:type="dcterms:W3CDTF">2020-05-02T15:35:53Z</dcterms:created>
  <dcterms:modified xsi:type="dcterms:W3CDTF">2020-06-03T13:27:14Z</dcterms:modified>
</cp:coreProperties>
</file>